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2D4A8-E9CA-4243-A7F5-D08BC2AFABC4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03780-B39E-4DB6-96A4-86821F5A21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374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2D4A8-E9CA-4243-A7F5-D08BC2AFABC4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03780-B39E-4DB6-96A4-86821F5A21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903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2D4A8-E9CA-4243-A7F5-D08BC2AFABC4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03780-B39E-4DB6-96A4-86821F5A21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601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2D4A8-E9CA-4243-A7F5-D08BC2AFABC4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03780-B39E-4DB6-96A4-86821F5A21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8397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2D4A8-E9CA-4243-A7F5-D08BC2AFABC4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03780-B39E-4DB6-96A4-86821F5A21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0173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2D4A8-E9CA-4243-A7F5-D08BC2AFABC4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03780-B39E-4DB6-96A4-86821F5A21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741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2D4A8-E9CA-4243-A7F5-D08BC2AFABC4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03780-B39E-4DB6-96A4-86821F5A21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165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2D4A8-E9CA-4243-A7F5-D08BC2AFABC4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03780-B39E-4DB6-96A4-86821F5A21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4502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2D4A8-E9CA-4243-A7F5-D08BC2AFABC4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03780-B39E-4DB6-96A4-86821F5A21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9272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2D4A8-E9CA-4243-A7F5-D08BC2AFABC4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03780-B39E-4DB6-96A4-86821F5A21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0490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2D4A8-E9CA-4243-A7F5-D08BC2AFABC4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03780-B39E-4DB6-96A4-86821F5A21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892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2D4A8-E9CA-4243-A7F5-D08BC2AFABC4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03780-B39E-4DB6-96A4-86821F5A21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624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m/url?sa=i&amp;rct=j&amp;q=&amp;esrc=s&amp;source=images&amp;cd=&amp;cad=rja&amp;uact=8&amp;docid=K4E7w2JW90uEXM&amp;tbnid=Ym3bcun2kLHBWM:&amp;ved=0CAUQjRw&amp;url=http://ru.wikipedia.org/wiki/%D0%92%D0%B5%D1%80%D0%B8%D0%B3%D0%BE,_%D0%91%D1%80%D0%BE%D0%BD%D0%B8%D1%81%D0%BB%D0%B0%D0%B2_%D0%A4%D0%BE%D1%80%D1%82%D1%83%D0%BD%D0%B0%D1%82%D0%BE%D0%B2%D0%B8%D1%87&amp;ei=tZ2lU86sN8qAywPTuYLwDQ&amp;bvm=bv.69411363,d.bGQ&amp;psig=AFQjCNGw1UwWn0E1liHCF-yZ_9JiMwFjMw&amp;ust=1403449128869112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romix1c.livejournal.com/38726.html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3195786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00B0F0"/>
                </a:solidFill>
              </a:rPr>
              <a:t>100-летие признания алкоголя наркотическим ядом</a:t>
            </a:r>
            <a:endParaRPr lang="ru-RU" sz="6000" b="1" dirty="0">
              <a:solidFill>
                <a:srgbClr val="00B0F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4800" b="1" dirty="0" err="1" smtClean="0">
                <a:solidFill>
                  <a:srgbClr val="00B0F0"/>
                </a:solidFill>
              </a:rPr>
              <a:t>Пироговское</a:t>
            </a:r>
            <a:r>
              <a:rPr lang="ru-RU" sz="4800" b="1" dirty="0" smtClean="0">
                <a:solidFill>
                  <a:srgbClr val="00B0F0"/>
                </a:solidFill>
              </a:rPr>
              <a:t> совещание 9 – 11 мая 2015 года</a:t>
            </a:r>
            <a:endParaRPr lang="ru-RU" sz="48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734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>
                <a:solidFill>
                  <a:srgbClr val="00B0F0"/>
                </a:solidFill>
              </a:rPr>
              <a:t>XI </a:t>
            </a:r>
            <a:r>
              <a:rPr lang="ru-RU" sz="2400" dirty="0" err="1">
                <a:solidFill>
                  <a:srgbClr val="00B0F0"/>
                </a:solidFill>
              </a:rPr>
              <a:t>Пироговский</a:t>
            </a:r>
            <a:r>
              <a:rPr lang="ru-RU" sz="2400" dirty="0">
                <a:solidFill>
                  <a:srgbClr val="00B0F0"/>
                </a:solidFill>
              </a:rPr>
              <a:t> съезд, посвященный 100-летнему юбилею Н.И. Пирогова, </a:t>
            </a:r>
            <a:r>
              <a:rPr lang="ru-RU" sz="2400" dirty="0" smtClean="0">
                <a:solidFill>
                  <a:srgbClr val="00B0F0"/>
                </a:solidFill>
              </a:rPr>
              <a:t>работал </a:t>
            </a:r>
            <a:r>
              <a:rPr lang="ru-RU" sz="2400" dirty="0">
                <a:solidFill>
                  <a:srgbClr val="00B0F0"/>
                </a:solidFill>
              </a:rPr>
              <a:t>в Санкт-Петербурге с 21 по 28 апреля 1910 года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Съезд объявил </a:t>
            </a:r>
            <a:r>
              <a:rPr lang="ru-RU" sz="3600" dirty="0"/>
              <a:t>все курорты Российской Империи безалкогольными территориями. Тот же </a:t>
            </a:r>
            <a:r>
              <a:rPr lang="en-US" sz="3600" dirty="0"/>
              <a:t>XI </a:t>
            </a:r>
            <a:r>
              <a:rPr lang="ru-RU" sz="3600" dirty="0"/>
              <a:t>съезд постановил, что «алкоголь не является пищевым веществом, и с этим положением должно быть широко ознакомлено </a:t>
            </a:r>
            <a:r>
              <a:rPr lang="ru-RU" sz="3600" dirty="0" smtClean="0"/>
              <a:t>население».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078343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rgbClr val="00B0F0"/>
                </a:solidFill>
              </a:rPr>
              <a:t>профессор Данилевский Василий Яковлевич (1852 год — 1939 год)</a:t>
            </a: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628800"/>
            <a:ext cx="5184576" cy="51125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4472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56792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00B0F0"/>
                </a:solidFill>
              </a:rPr>
              <a:t>профессор </a:t>
            </a:r>
            <a:r>
              <a:rPr lang="ru-RU" sz="3600" b="1" dirty="0" err="1">
                <a:solidFill>
                  <a:srgbClr val="00B0F0"/>
                </a:solidFill>
              </a:rPr>
              <a:t>Вериго</a:t>
            </a:r>
            <a:r>
              <a:rPr lang="ru-RU" sz="3600" b="1" dirty="0">
                <a:solidFill>
                  <a:srgbClr val="00B0F0"/>
                </a:solidFill>
              </a:rPr>
              <a:t> </a:t>
            </a:r>
            <a:r>
              <a:rPr lang="ru-RU" sz="3600" b="1" dirty="0" err="1">
                <a:solidFill>
                  <a:srgbClr val="00B0F0"/>
                </a:solidFill>
              </a:rPr>
              <a:t>Бронислав</a:t>
            </a:r>
            <a:r>
              <a:rPr lang="ru-RU" sz="3600" b="1" dirty="0">
                <a:solidFill>
                  <a:srgbClr val="00B0F0"/>
                </a:solidFill>
              </a:rPr>
              <a:t> </a:t>
            </a:r>
            <a:r>
              <a:rPr lang="ru-RU" sz="3600" b="1" dirty="0" err="1">
                <a:solidFill>
                  <a:srgbClr val="00B0F0"/>
                </a:solidFill>
              </a:rPr>
              <a:t>Фортунатович</a:t>
            </a:r>
            <a:r>
              <a:rPr lang="ru-RU" sz="3600" b="1" dirty="0">
                <a:solidFill>
                  <a:srgbClr val="00B0F0"/>
                </a:solidFill>
              </a:rPr>
              <a:t> (14 февраля 1860 года — 13 июня 1925 года)</a:t>
            </a:r>
          </a:p>
        </p:txBody>
      </p:sp>
      <p:pic>
        <p:nvPicPr>
          <p:cNvPr id="4" name="Объект 3" descr="http://upload.wikimedia.org/wikipedia/commons/9/98/Verigo_bronislav.jpe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772816"/>
            <a:ext cx="3888432" cy="48965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04827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rgbClr val="00B0F0"/>
                </a:solidFill>
              </a:rPr>
              <a:t>В декабре 1914 года </a:t>
            </a:r>
            <a:r>
              <a:rPr lang="ru-RU" sz="2400" dirty="0" err="1">
                <a:solidFill>
                  <a:srgbClr val="00B0F0"/>
                </a:solidFill>
              </a:rPr>
              <a:t>пироговцы</a:t>
            </a:r>
            <a:r>
              <a:rPr lang="ru-RU" sz="2400" dirty="0">
                <a:solidFill>
                  <a:srgbClr val="00B0F0"/>
                </a:solidFill>
              </a:rPr>
              <a:t> собрались на свое очередное </a:t>
            </a:r>
            <a:r>
              <a:rPr lang="ru-RU" sz="2400" dirty="0" smtClean="0">
                <a:solidFill>
                  <a:srgbClr val="00B0F0"/>
                </a:solidFill>
              </a:rPr>
              <a:t>совещание. Лев </a:t>
            </a:r>
            <a:r>
              <a:rPr lang="ru-RU" sz="2400" dirty="0">
                <a:solidFill>
                  <a:srgbClr val="00B0F0"/>
                </a:solidFill>
              </a:rPr>
              <a:t>Борисович Грановский (1878 год – 1954 год</a:t>
            </a:r>
            <a:r>
              <a:rPr lang="ru-RU" sz="2400" dirty="0" smtClean="0">
                <a:solidFill>
                  <a:srgbClr val="00B0F0"/>
                </a:solidFill>
              </a:rPr>
              <a:t>) предложил всецело поддержать сухой закон.</a:t>
            </a:r>
            <a:r>
              <a:rPr lang="ru-RU" sz="2400" dirty="0"/>
              <a:t> </a:t>
            </a:r>
            <a:r>
              <a:rPr lang="ru-RU" sz="2700" dirty="0" smtClean="0">
                <a:solidFill>
                  <a:srgbClr val="00B0F0"/>
                </a:solidFill>
              </a:rPr>
              <a:t>На совещании было зачитано письмо </a:t>
            </a:r>
            <a:r>
              <a:rPr lang="ru-RU" sz="2700" dirty="0">
                <a:solidFill>
                  <a:srgbClr val="00B0F0"/>
                </a:solidFill>
              </a:rPr>
              <a:t>профессора Всеволода Прокопьевича </a:t>
            </a:r>
            <a:r>
              <a:rPr lang="ru-RU" sz="2700" b="1" dirty="0">
                <a:solidFill>
                  <a:srgbClr val="00B0F0"/>
                </a:solidFill>
              </a:rPr>
              <a:t>Первушина</a:t>
            </a:r>
            <a:r>
              <a:rPr lang="ru-RU" sz="2700" dirty="0">
                <a:solidFill>
                  <a:srgbClr val="00B0F0"/>
                </a:solidFill>
              </a:rPr>
              <a:t> (7 января 1869 года - 21 декабря 1954 года)</a:t>
            </a:r>
          </a:p>
        </p:txBody>
      </p:sp>
      <p:pic>
        <p:nvPicPr>
          <p:cNvPr id="4" name="Объект 3" descr="Описание: http://www.infamed.com/images/kaf01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420888"/>
            <a:ext cx="3096344" cy="4320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5415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56792"/>
          </a:xfrm>
        </p:spPr>
        <p:txBody>
          <a:bodyPr>
            <a:normAutofit fontScale="90000"/>
          </a:bodyPr>
          <a:lstStyle/>
          <a:p>
            <a:r>
              <a:rPr lang="ru-RU" sz="2000" b="1" dirty="0">
                <a:solidFill>
                  <a:srgbClr val="00B0F0"/>
                </a:solidFill>
              </a:rPr>
              <a:t>Избрали Организационный комитет, в который вошли известные </a:t>
            </a:r>
            <a:r>
              <a:rPr lang="ru-RU" sz="2000" b="1" dirty="0" smtClean="0">
                <a:solidFill>
                  <a:srgbClr val="00B0F0"/>
                </a:solidFill>
              </a:rPr>
              <a:t>ученые: Рейн Фёдор Александрович (3 (15) марта 1866 года — 3 сентября 1925 года) — русский хирург, доктор медицинских наук, профессор, председатель правления Общества Русских врачей в память И.И. Пирогова, председатель Оргкомитета </a:t>
            </a:r>
            <a:r>
              <a:rPr lang="ru-RU" sz="2000" b="1" dirty="0" err="1" smtClean="0">
                <a:solidFill>
                  <a:srgbClr val="00B0F0"/>
                </a:solidFill>
              </a:rPr>
              <a:t>Пироговского</a:t>
            </a:r>
            <a:r>
              <a:rPr lang="ru-RU" sz="2000" b="1" dirty="0" smtClean="0">
                <a:solidFill>
                  <a:srgbClr val="00B0F0"/>
                </a:solidFill>
              </a:rPr>
              <a:t> совещания 9-13 мая 1915 года.</a:t>
            </a:r>
            <a:endParaRPr lang="ru-RU" sz="2000" b="1" dirty="0">
              <a:solidFill>
                <a:srgbClr val="00B0F0"/>
              </a:solidFill>
            </a:endParaRPr>
          </a:p>
        </p:txBody>
      </p:sp>
      <p:pic>
        <p:nvPicPr>
          <p:cNvPr id="4" name="Объект 3" descr="Описание: Рейн Фёдор Александрович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484784"/>
            <a:ext cx="3816424" cy="51125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1741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err="1">
                <a:solidFill>
                  <a:srgbClr val="00B0F0"/>
                </a:solidFill>
              </a:rPr>
              <a:t>Вериго</a:t>
            </a:r>
            <a:r>
              <a:rPr lang="ru-RU" sz="2400" b="1" dirty="0">
                <a:solidFill>
                  <a:srgbClr val="00B0F0"/>
                </a:solidFill>
              </a:rPr>
              <a:t> </a:t>
            </a:r>
            <a:r>
              <a:rPr lang="ru-RU" sz="2400" b="1" dirty="0" err="1">
                <a:solidFill>
                  <a:srgbClr val="00B0F0"/>
                </a:solidFill>
              </a:rPr>
              <a:t>Бронислав</a:t>
            </a:r>
            <a:r>
              <a:rPr lang="ru-RU" sz="2400" b="1" dirty="0">
                <a:solidFill>
                  <a:srgbClr val="00B0F0"/>
                </a:solidFill>
              </a:rPr>
              <a:t> </a:t>
            </a:r>
            <a:r>
              <a:rPr lang="ru-RU" sz="2400" b="1" dirty="0" err="1">
                <a:solidFill>
                  <a:srgbClr val="00B0F0"/>
                </a:solidFill>
              </a:rPr>
              <a:t>Фортунатович</a:t>
            </a:r>
            <a:r>
              <a:rPr lang="ru-RU" sz="2400" b="1" dirty="0">
                <a:solidFill>
                  <a:srgbClr val="00B0F0"/>
                </a:solidFill>
              </a:rPr>
              <a:t> (14 февраля 1860 года — 13 июня 1925 года) - русский физиолог, доктор медицины, профессор, председатель </a:t>
            </a:r>
            <a:r>
              <a:rPr lang="ru-RU" sz="2400" b="1" dirty="0" err="1">
                <a:solidFill>
                  <a:srgbClr val="00B0F0"/>
                </a:solidFill>
              </a:rPr>
              <a:t>Пироговского</a:t>
            </a:r>
            <a:r>
              <a:rPr lang="ru-RU" sz="2400" b="1" dirty="0">
                <a:solidFill>
                  <a:srgbClr val="00B0F0"/>
                </a:solidFill>
              </a:rPr>
              <a:t> совещания.</a:t>
            </a:r>
          </a:p>
        </p:txBody>
      </p:sp>
      <p:pic>
        <p:nvPicPr>
          <p:cNvPr id="4" name="Объект 3" descr="http://upload.wikimedia.org/wikipedia/commons/9/98/Verigo_bronislav.jpe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556792"/>
            <a:ext cx="4248472" cy="51845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041446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440160"/>
          </a:xfrm>
        </p:spPr>
        <p:txBody>
          <a:bodyPr>
            <a:no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>
                <a:solidFill>
                  <a:srgbClr val="00B0F0"/>
                </a:solidFill>
              </a:rPr>
              <a:t>Горохов </a:t>
            </a:r>
            <a:r>
              <a:rPr lang="ru-RU" sz="2800" b="1" dirty="0">
                <a:solidFill>
                  <a:srgbClr val="00B0F0"/>
                </a:solidFill>
              </a:rPr>
              <a:t>Дмитрий Егорович (1863 год — 1921 год) – приват-доцент, детский хирург, организатор здравоохранения, общественный деятель.</a:t>
            </a:r>
            <a:br>
              <a:rPr lang="ru-RU" sz="2800" b="1" dirty="0">
                <a:solidFill>
                  <a:srgbClr val="00B0F0"/>
                </a:solidFill>
              </a:rPr>
            </a:br>
            <a:endParaRPr lang="ru-RU" sz="2800" b="1" dirty="0">
              <a:solidFill>
                <a:srgbClr val="00B0F0"/>
              </a:solidFill>
            </a:endParaRPr>
          </a:p>
        </p:txBody>
      </p:sp>
      <p:pic>
        <p:nvPicPr>
          <p:cNvPr id="4" name="Объект 3" descr="Описание: Горохов Д.Е., фото из семейного архива В.Г. Горохова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556792"/>
            <a:ext cx="3888432" cy="50405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41159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00B0F0"/>
                </a:solidFill>
              </a:rPr>
              <a:t>Жбанков Дмитрий Николаевич (1853 год — 20 июля 1932 года) — русский врач, деятель земской медицины и этнограф, один из организаторов </a:t>
            </a:r>
            <a:r>
              <a:rPr lang="ru-RU" sz="2400" b="1" dirty="0" err="1">
                <a:solidFill>
                  <a:srgbClr val="00B0F0"/>
                </a:solidFill>
              </a:rPr>
              <a:t>Пироговских</a:t>
            </a:r>
            <a:r>
              <a:rPr lang="ru-RU" sz="2400" b="1" dirty="0">
                <a:solidFill>
                  <a:srgbClr val="00B0F0"/>
                </a:solidFill>
              </a:rPr>
              <a:t> съездов врачей и редактор его изданий</a:t>
            </a:r>
          </a:p>
        </p:txBody>
      </p:sp>
      <p:pic>
        <p:nvPicPr>
          <p:cNvPr id="4" name="Объект 3" descr="Описание: http://school28.smoladmin.ru/Smolensk/images/jbankov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772816"/>
            <a:ext cx="3672407" cy="48965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56634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00B0F0"/>
                </a:solidFill>
              </a:rPr>
              <a:t>Александр Михайлович Коровин (1865 год – 1943 год) - первый председатель московского общества трезвости</a:t>
            </a:r>
          </a:p>
        </p:txBody>
      </p:sp>
      <p:pic>
        <p:nvPicPr>
          <p:cNvPr id="4" name="Объект 3" descr="Александр Михайлович Коровин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628800"/>
            <a:ext cx="3600400" cy="49685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83369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00B0F0"/>
                </a:solidFill>
              </a:rPr>
              <a:t>Минор Лазарь Соломонович (17 декабря 1855 года — 1942 год) — видный российский невропатолог, член Оргкомитета </a:t>
            </a:r>
            <a:r>
              <a:rPr lang="ru-RU" sz="2800" b="1" dirty="0" err="1">
                <a:solidFill>
                  <a:srgbClr val="00B0F0"/>
                </a:solidFill>
              </a:rPr>
              <a:t>Пироговского</a:t>
            </a:r>
            <a:r>
              <a:rPr lang="ru-RU" sz="2800" b="1" dirty="0">
                <a:solidFill>
                  <a:srgbClr val="00B0F0"/>
                </a:solidFill>
              </a:rPr>
              <a:t> совещания 9-11 мая 1915 года</a:t>
            </a:r>
          </a:p>
        </p:txBody>
      </p:sp>
      <p:pic>
        <p:nvPicPr>
          <p:cNvPr id="4" name="Объект 3" descr="Описание: http://coollib.com/i/18/231318/i_077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700808"/>
            <a:ext cx="3600400" cy="49685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4385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00B0F0"/>
                </a:solidFill>
              </a:rPr>
              <a:t>Пироговские</a:t>
            </a:r>
            <a:r>
              <a:rPr lang="ru-RU" b="1" dirty="0" smtClean="0">
                <a:solidFill>
                  <a:srgbClr val="00B0F0"/>
                </a:solidFill>
              </a:rPr>
              <a:t> съезды и совещания</a:t>
            </a:r>
            <a:br>
              <a:rPr lang="ru-RU" b="1" dirty="0" smtClean="0">
                <a:solidFill>
                  <a:srgbClr val="00B0F0"/>
                </a:solidFill>
              </a:rPr>
            </a:br>
            <a:r>
              <a:rPr lang="ru-RU" sz="2000" b="1" dirty="0"/>
              <a:t>Пирогов Николай Иванович (13 (25) ноября 1810 года — 23 ноября (5 декабря) 1881 года</a:t>
            </a:r>
            <a:r>
              <a:rPr lang="ru-RU" sz="2000" b="1" dirty="0" smtClean="0"/>
              <a:t>) – великий русский хирург</a:t>
            </a:r>
            <a:r>
              <a:rPr lang="ru-RU" sz="2000" b="1" dirty="0"/>
              <a:t/>
            </a:r>
            <a:br>
              <a:rPr lang="ru-RU" sz="2000" b="1" dirty="0"/>
            </a:br>
            <a:endParaRPr lang="ru-RU" sz="2000" b="1" dirty="0">
              <a:solidFill>
                <a:srgbClr val="00B0F0"/>
              </a:solidFill>
            </a:endParaRPr>
          </a:p>
        </p:txBody>
      </p:sp>
      <p:pic>
        <p:nvPicPr>
          <p:cNvPr id="4" name="Объект 3" descr="http://svatovo.ws/health/pirogov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268760"/>
            <a:ext cx="4032448" cy="5184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823253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512168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00B0F0"/>
                </a:solidFill>
              </a:rPr>
              <a:t>Россолимо Григорий Иванович (5 (17) декабря 1860 года — 29 сентября 1928 года) — русский и советский невропатолог и дефектолог, член Оргкомитета </a:t>
            </a:r>
            <a:r>
              <a:rPr lang="ru-RU" sz="2400" b="1" dirty="0" err="1">
                <a:solidFill>
                  <a:srgbClr val="00B0F0"/>
                </a:solidFill>
              </a:rPr>
              <a:t>Пироговского</a:t>
            </a:r>
            <a:r>
              <a:rPr lang="ru-RU" sz="2400" b="1" dirty="0">
                <a:solidFill>
                  <a:srgbClr val="00B0F0"/>
                </a:solidFill>
              </a:rPr>
              <a:t> совещания 9-11 мая 1915 года</a:t>
            </a:r>
          </a:p>
        </p:txBody>
      </p:sp>
      <p:pic>
        <p:nvPicPr>
          <p:cNvPr id="4" name="Объект 3" descr="Описание: Россолимо Г И2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704180"/>
            <a:ext cx="3816424" cy="5037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34034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 fontScale="90000"/>
          </a:bodyPr>
          <a:lstStyle/>
          <a:p>
            <a:r>
              <a:rPr lang="ru-RU" sz="2400" b="1" dirty="0" err="1">
                <a:solidFill>
                  <a:srgbClr val="00B0F0"/>
                </a:solidFill>
              </a:rPr>
              <a:t>Сысин</a:t>
            </a:r>
            <a:r>
              <a:rPr lang="ru-RU" sz="2400" b="1" dirty="0">
                <a:solidFill>
                  <a:srgbClr val="00B0F0"/>
                </a:solidFill>
              </a:rPr>
              <a:t> Алексей Николаевич (17 октября 1879 года - 1956 год) — профессор гигиены, заслуженный деятель науки, </a:t>
            </a:r>
            <a:r>
              <a:rPr lang="ru-RU" sz="2400" b="1" dirty="0" smtClean="0">
                <a:solidFill>
                  <a:srgbClr val="00B0F0"/>
                </a:solidFill>
              </a:rPr>
              <a:t>организатор </a:t>
            </a:r>
            <a:r>
              <a:rPr lang="ru-RU" sz="2400" b="1" dirty="0">
                <a:solidFill>
                  <a:srgbClr val="00B0F0"/>
                </a:solidFill>
              </a:rPr>
              <a:t>санитарно-эпидемиологической службы, академик АМН СССР, член Оргкомитета</a:t>
            </a:r>
          </a:p>
        </p:txBody>
      </p:sp>
      <p:pic>
        <p:nvPicPr>
          <p:cNvPr id="4" name="Объект 3" descr="Описание: http://mednecropol.ru/s/sysin-an/sysin-an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484784"/>
            <a:ext cx="3888432" cy="52565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777975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00B0F0"/>
                </a:solidFill>
              </a:rPr>
              <a:t>Шидловский Константин Иванович (1858 год — 1920 год) - санитарный врач, общественный деятель, литератор-публицист, член Оргкомитета </a:t>
            </a:r>
            <a:r>
              <a:rPr lang="ru-RU" sz="2400" b="1" dirty="0" err="1">
                <a:solidFill>
                  <a:srgbClr val="00B0F0"/>
                </a:solidFill>
              </a:rPr>
              <a:t>Пироговского</a:t>
            </a:r>
            <a:r>
              <a:rPr lang="ru-RU" sz="2400" b="1" dirty="0">
                <a:solidFill>
                  <a:srgbClr val="00B0F0"/>
                </a:solidFill>
              </a:rPr>
              <a:t> совещания 9-11 мая 1915 года</a:t>
            </a:r>
          </a:p>
        </p:txBody>
      </p:sp>
      <p:pic>
        <p:nvPicPr>
          <p:cNvPr id="4" name="Объект 3" descr="Описание: http://medencyklopediya.com/data/tom34/35%20-%201775_files/35%20-%201775-1.pn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1" y="1700808"/>
            <a:ext cx="3960440" cy="47525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25956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B0F0"/>
                </a:solidFill>
              </a:rPr>
              <a:t>Здание Высших женских курсов, на Девичьем поле. Фотография 1915 года.</a:t>
            </a:r>
            <a:br>
              <a:rPr lang="ru-RU" sz="2800" b="1" dirty="0">
                <a:solidFill>
                  <a:srgbClr val="00B0F0"/>
                </a:solidFill>
              </a:rPr>
            </a:br>
            <a:endParaRPr lang="ru-RU" sz="2800" b="1" dirty="0">
              <a:solidFill>
                <a:srgbClr val="00B0F0"/>
              </a:solidFill>
            </a:endParaRPr>
          </a:p>
        </p:txBody>
      </p:sp>
      <p:pic>
        <p:nvPicPr>
          <p:cNvPr id="4" name="Объект 3" descr="http://mosarchiv.mos.ru/downloads/vystavki/gynaikes/razdel4/4.5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268760"/>
            <a:ext cx="7704856" cy="55892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95814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F0"/>
                </a:solidFill>
              </a:rPr>
              <a:t>Решение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/>
              <a:t>Алкоголь есть типичный наркотический яд, который уже с самого начала, принятый даже в малых дозах, расстраивает высшие функции головного </a:t>
            </a:r>
            <a:r>
              <a:rPr lang="ru-RU" sz="4000" b="1" dirty="0" smtClean="0"/>
              <a:t>мозга.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3459297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F0"/>
                </a:solidFill>
              </a:rPr>
              <a:t>Всемирная Организация Здравоохранения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Решение </a:t>
            </a:r>
            <a:r>
              <a:rPr lang="ru-RU" dirty="0" err="1"/>
              <a:t>Пироговского</a:t>
            </a:r>
            <a:r>
              <a:rPr lang="ru-RU" dirty="0"/>
              <a:t> совещания сто годичной давности сорок лет назад </a:t>
            </a:r>
            <a:r>
              <a:rPr lang="ru-RU" dirty="0" smtClean="0"/>
              <a:t>подтвердила </a:t>
            </a:r>
            <a:r>
              <a:rPr lang="ru-RU" dirty="0"/>
              <a:t>ВОЗ на двадцать восьмой сессии Генеральной ассамблеи Всемирной организации здравоохранения, где в 1975 году было вынесено специальное решение: </a:t>
            </a:r>
            <a:r>
              <a:rPr lang="ru-RU" b="1" dirty="0"/>
              <a:t>считать алкоголь наркотиком, подрывающим здоровье</a:t>
            </a:r>
            <a:r>
              <a:rPr lang="ru-RU" dirty="0" smtClean="0"/>
              <a:t>.</a:t>
            </a:r>
          </a:p>
          <a:p>
            <a:r>
              <a:rPr lang="ru-RU" u="sng" dirty="0">
                <a:hlinkClick r:id="rId2"/>
              </a:rPr>
              <a:t>http://romix1c.livejournal.com/38726.html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07707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i="1" dirty="0">
                <a:solidFill>
                  <a:srgbClr val="00B0F0"/>
                </a:solidFill>
              </a:rPr>
              <a:t>Международная академия трезвости </a:t>
            </a:r>
            <a:r>
              <a:rPr lang="ru-RU" sz="2000" b="1" i="1" dirty="0" smtClean="0">
                <a:solidFill>
                  <a:srgbClr val="00B0F0"/>
                </a:solidFill>
              </a:rPr>
              <a:t>15 февраля 2015 </a:t>
            </a:r>
            <a:r>
              <a:rPr lang="ru-RU" sz="2000" b="1" i="1" dirty="0">
                <a:solidFill>
                  <a:srgbClr val="00B0F0"/>
                </a:solidFill>
              </a:rPr>
              <a:t>года приняла постановление об увековечивании решения русских врачей – </a:t>
            </a:r>
            <a:r>
              <a:rPr lang="ru-RU" sz="2000" b="1" i="1" dirty="0" smtClean="0">
                <a:solidFill>
                  <a:srgbClr val="00B0F0"/>
                </a:solidFill>
              </a:rPr>
              <a:t>учредила Юбилейную настольную медаль </a:t>
            </a:r>
            <a:r>
              <a:rPr lang="ru-RU" sz="2000" b="1" i="1" dirty="0">
                <a:solidFill>
                  <a:srgbClr val="00B0F0"/>
                </a:solidFill>
              </a:rPr>
              <a:t>«100 лет со дня признания алкоголя наркотиком».</a:t>
            </a:r>
            <a:endParaRPr lang="ru-RU" sz="2000" b="1" dirty="0">
              <a:solidFill>
                <a:srgbClr val="00B0F0"/>
              </a:solidFill>
            </a:endParaRPr>
          </a:p>
        </p:txBody>
      </p:sp>
      <p:pic>
        <p:nvPicPr>
          <p:cNvPr id="4" name="Объект 3" descr="C:\Users\User\AppData\Local\Microsoft\Windows\Temporary Internet Files\Content.Outlook\X1U7ANQ4\пирогов (2) а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4032167" cy="41044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C:\Users\User\AppData\Local\Microsoft\Windows\Temporary Internet Files\Content.Outlook\X1U7ANQ4\пирогов (2) б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628800"/>
            <a:ext cx="4104456" cy="4032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8864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00B0F0"/>
                </a:solidFill>
              </a:rPr>
              <a:t>В </a:t>
            </a:r>
            <a:r>
              <a:rPr lang="ru-RU" sz="3200" b="1" dirty="0">
                <a:solidFill>
                  <a:srgbClr val="00B0F0"/>
                </a:solidFill>
              </a:rPr>
              <a:t>1883 </a:t>
            </a:r>
            <a:r>
              <a:rPr lang="ru-RU" sz="3200" b="1" dirty="0" smtClean="0">
                <a:solidFill>
                  <a:srgbClr val="00B0F0"/>
                </a:solidFill>
              </a:rPr>
              <a:t>году было создано «Общество </a:t>
            </a:r>
            <a:r>
              <a:rPr lang="ru-RU" sz="3200" b="1" dirty="0">
                <a:solidFill>
                  <a:srgbClr val="00B0F0"/>
                </a:solidFill>
              </a:rPr>
              <a:t>русских врачей в память Н.И. Пирогова»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учредители:</a:t>
            </a:r>
            <a:r>
              <a:rPr lang="ru-RU" dirty="0" smtClean="0"/>
              <a:t> русский </a:t>
            </a:r>
            <a:r>
              <a:rPr lang="ru-RU" dirty="0"/>
              <a:t>невропатолог, доктор медицины, профессор Алексей Яковлевич Кожевников (5 марта 1836 года — 10 января 1902 года); русский врач-терапевт, доктор медицины, профессор Алексей Александрович Остроумов (27 декабря 1844 [8 января 1845] года— 11 июля [24 июля] 1908 года); основоположник экспериментальной кардиологии, доктор медицины, профессор Александр Богданович Фохт (16 (28) сентября 1848 года — 23 августа 1930 года); основоположник клинической эндокринологии, доктор медицины, профессор Василий Дмитриевич Шервинский (1850 год — 1941 год); почетный лейб-хирург Эраст Васильевич </a:t>
            </a:r>
            <a:r>
              <a:rPr lang="ru-RU" dirty="0" err="1"/>
              <a:t>Каде</a:t>
            </a:r>
            <a:r>
              <a:rPr lang="ru-RU" dirty="0"/>
              <a:t> (1817 год — 22 ноября (4 декабря) 1889 года)  и заслуженный российский профессор Николай Васильевич Склифосовский (25 марта [6 апреля] 1836 года — 30 ноября [13 декабря] 1904 года). </a:t>
            </a:r>
          </a:p>
        </p:txBody>
      </p:sp>
    </p:spTree>
    <p:extLst>
      <p:ext uri="{BB962C8B-B14F-4D97-AF65-F5344CB8AC3E}">
        <p14:creationId xmlns:p14="http://schemas.microsoft.com/office/powerpoint/2010/main" val="2111355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06290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00B0F0"/>
                </a:solidFill>
              </a:rPr>
              <a:t>Первый этап </a:t>
            </a:r>
            <a:r>
              <a:rPr lang="ru-RU" sz="4800" dirty="0" smtClean="0">
                <a:solidFill>
                  <a:srgbClr val="00B0F0"/>
                </a:solidFill>
              </a:rPr>
              <a:t>- с 1885 года по 1894 год</a:t>
            </a:r>
            <a:endParaRPr lang="ru-RU" sz="4800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dirty="0"/>
              <a:t>охватывает первые пять </a:t>
            </a:r>
            <a:r>
              <a:rPr lang="ru-RU" dirty="0" err="1"/>
              <a:t>Пироговских</a:t>
            </a:r>
            <a:r>
              <a:rPr lang="ru-RU" dirty="0"/>
              <a:t> съездов врачей и начало второго этапа трезвеннического движения в Российской Империи.</a:t>
            </a:r>
          </a:p>
        </p:txBody>
      </p:sp>
    </p:spTree>
    <p:extLst>
      <p:ext uri="{BB962C8B-B14F-4D97-AF65-F5344CB8AC3E}">
        <p14:creationId xmlns:p14="http://schemas.microsoft.com/office/powerpoint/2010/main" val="2982506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B0F0"/>
                </a:solidFill>
              </a:rPr>
              <a:t>Второй этап - с 1895 года по 1916 год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Этому периоду свойственна выработка единых подходов к организации медицинской помощи сельскому населению на всей территории страны. Особое внимание в этот период уделялось алкогольной проблеме в России и, в частности, введения водочной монополии в стране.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9657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B0F0"/>
                </a:solidFill>
              </a:rPr>
              <a:t>Третий этап </a:t>
            </a:r>
            <a:r>
              <a:rPr lang="ru-RU" dirty="0">
                <a:solidFill>
                  <a:srgbClr val="00B0F0"/>
                </a:solidFill>
              </a:rPr>
              <a:t>- с 1917 года по 1919 год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Autofit/>
          </a:bodyPr>
          <a:lstStyle/>
          <a:p>
            <a:r>
              <a:rPr lang="ru-RU" sz="4000" dirty="0" smtClean="0"/>
              <a:t>Включает в себя деятельность трех чрезвычайных </a:t>
            </a:r>
            <a:r>
              <a:rPr lang="ru-RU" sz="4000" dirty="0" err="1" smtClean="0"/>
              <a:t>Пироговских</a:t>
            </a:r>
            <a:r>
              <a:rPr lang="ru-RU" sz="4000" dirty="0" smtClean="0"/>
              <a:t> съездов врачей. Реорганизации системы оказания медицинской помощи населению в соответствии с новыми социально-политическими условиями того времени.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78729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28800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200" b="1" dirty="0" err="1" smtClean="0">
                <a:solidFill>
                  <a:srgbClr val="00B0F0"/>
                </a:solidFill>
              </a:rPr>
              <a:t>Догель</a:t>
            </a:r>
            <a:r>
              <a:rPr lang="ru-RU" sz="2200" b="1" dirty="0" smtClean="0">
                <a:solidFill>
                  <a:srgbClr val="00B0F0"/>
                </a:solidFill>
              </a:rPr>
              <a:t> Иван Михайлович (7 марта 1830 года — 16 августа 1916 года) — профессор, учёный-фармаколог, с 1869 года преподавал в Казанском университете, один из учредителей трезвеннического журнала «Деятель» </a:t>
            </a:r>
            <a:r>
              <a:rPr lang="en-US" sz="2200" b="1" dirty="0" smtClean="0">
                <a:solidFill>
                  <a:srgbClr val="00B0F0"/>
                </a:solidFill>
              </a:rPr>
              <a:t>( II</a:t>
            </a:r>
            <a:r>
              <a:rPr lang="ru-RU" sz="2200" b="1" dirty="0" smtClean="0">
                <a:solidFill>
                  <a:srgbClr val="00B0F0"/>
                </a:solidFill>
              </a:rPr>
              <a:t> съезд 4 января 1887 года) .</a:t>
            </a:r>
            <a:br>
              <a:rPr lang="ru-RU" sz="2200" b="1" dirty="0" smtClean="0">
                <a:solidFill>
                  <a:srgbClr val="00B0F0"/>
                </a:solidFill>
              </a:rPr>
            </a:br>
            <a:r>
              <a:rPr lang="ru-RU" sz="2700" dirty="0" smtClean="0"/>
              <a:t/>
            </a:r>
            <a:br>
              <a:rPr lang="ru-RU" sz="2700" dirty="0" smtClean="0"/>
            </a:br>
            <a:endParaRPr lang="ru-RU" sz="2700" dirty="0"/>
          </a:p>
        </p:txBody>
      </p:sp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12776"/>
            <a:ext cx="4104456" cy="54452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7924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9036496" cy="3168352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B0F0"/>
                </a:solidFill>
              </a:rPr>
              <a:t>На V </a:t>
            </a:r>
            <a:r>
              <a:rPr lang="ru-RU" sz="2400" dirty="0" err="1" smtClean="0">
                <a:solidFill>
                  <a:srgbClr val="00B0F0"/>
                </a:solidFill>
              </a:rPr>
              <a:t>Пироговском</a:t>
            </a:r>
            <a:r>
              <a:rPr lang="ru-RU" sz="2400" dirty="0" smtClean="0">
                <a:solidFill>
                  <a:srgbClr val="00B0F0"/>
                </a:solidFill>
              </a:rPr>
              <a:t> съезде выступил главный редактор и издатель журнала "Вестник трезвости" </a:t>
            </a:r>
            <a:r>
              <a:rPr lang="ru-RU" sz="2400" b="1" dirty="0" smtClean="0">
                <a:solidFill>
                  <a:srgbClr val="00B0F0"/>
                </a:solidFill>
              </a:rPr>
              <a:t>Григорьев</a:t>
            </a:r>
            <a:r>
              <a:rPr lang="ru-RU" sz="2400" dirty="0" smtClean="0">
                <a:solidFill>
                  <a:srgbClr val="00B0F0"/>
                </a:solidFill>
              </a:rPr>
              <a:t> Николай Илларионович (2 декабря 1853 года — 1921 год) На </a:t>
            </a:r>
            <a:r>
              <a:rPr lang="en-US" sz="2400" dirty="0">
                <a:solidFill>
                  <a:srgbClr val="00B0F0"/>
                </a:solidFill>
              </a:rPr>
              <a:t>VII</a:t>
            </a:r>
            <a:r>
              <a:rPr lang="ru-RU" sz="2400" dirty="0">
                <a:solidFill>
                  <a:srgbClr val="00B0F0"/>
                </a:solidFill>
              </a:rPr>
              <a:t> </a:t>
            </a:r>
            <a:r>
              <a:rPr lang="ru-RU" sz="2400" dirty="0" err="1">
                <a:solidFill>
                  <a:srgbClr val="00B0F0"/>
                </a:solidFill>
              </a:rPr>
              <a:t>Пироговском</a:t>
            </a:r>
            <a:r>
              <a:rPr lang="ru-RU" sz="2400" dirty="0">
                <a:solidFill>
                  <a:srgbClr val="00B0F0"/>
                </a:solidFill>
              </a:rPr>
              <a:t> съезде, прошедшем в Казани с 28 апреля по 5 мая 1899 </a:t>
            </a:r>
            <a:r>
              <a:rPr lang="ru-RU" sz="2400" dirty="0" smtClean="0">
                <a:solidFill>
                  <a:srgbClr val="00B0F0"/>
                </a:solidFill>
              </a:rPr>
              <a:t>года выступил военно-медицинский инспектор Приамурского округа </a:t>
            </a:r>
            <a:r>
              <a:rPr lang="ru-RU" sz="2400" b="1" dirty="0" smtClean="0">
                <a:solidFill>
                  <a:srgbClr val="00B0F0"/>
                </a:solidFill>
              </a:rPr>
              <a:t>Василий Николаевич </a:t>
            </a:r>
            <a:r>
              <a:rPr lang="ru-RU" sz="2400" b="1" dirty="0" err="1" smtClean="0">
                <a:solidFill>
                  <a:srgbClr val="00B0F0"/>
                </a:solidFill>
              </a:rPr>
              <a:t>Радаков</a:t>
            </a:r>
            <a:r>
              <a:rPr lang="ru-RU" sz="2400" b="1" dirty="0" smtClean="0">
                <a:solidFill>
                  <a:srgbClr val="00B0F0"/>
                </a:solidFill>
              </a:rPr>
              <a:t> </a:t>
            </a:r>
            <a:r>
              <a:rPr lang="ru-RU" sz="2400" dirty="0" smtClean="0">
                <a:solidFill>
                  <a:srgbClr val="00B0F0"/>
                </a:solidFill>
              </a:rPr>
              <a:t>(1836 год – 1910 год), который предложил исключить алкоголь из русской армии</a:t>
            </a:r>
            <a:endParaRPr lang="ru-RU" sz="2400" dirty="0">
              <a:solidFill>
                <a:srgbClr val="00B0F0"/>
              </a:solidFill>
            </a:endParaRPr>
          </a:p>
        </p:txBody>
      </p:sp>
      <p:pic>
        <p:nvPicPr>
          <p:cNvPr id="4" name="Объект 3" descr="http://cs622519.vk.me/v622519637/b/eHSfUM3AlKI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996952"/>
            <a:ext cx="2664295" cy="38610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8690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00B0F0"/>
                </a:solidFill>
              </a:rPr>
              <a:t>IX</a:t>
            </a:r>
            <a:r>
              <a:rPr lang="ru-RU" sz="3600" dirty="0">
                <a:solidFill>
                  <a:srgbClr val="00B0F0"/>
                </a:solidFill>
              </a:rPr>
              <a:t> </a:t>
            </a:r>
            <a:r>
              <a:rPr lang="ru-RU" sz="3600" dirty="0" err="1">
                <a:solidFill>
                  <a:srgbClr val="00B0F0"/>
                </a:solidFill>
              </a:rPr>
              <a:t>Пироговский</a:t>
            </a:r>
            <a:r>
              <a:rPr lang="ru-RU" sz="3600" dirty="0">
                <a:solidFill>
                  <a:srgbClr val="00B0F0"/>
                </a:solidFill>
              </a:rPr>
              <a:t> съезд, самый многочисленный из всех съездов (2300 делегатов),  проходивший в Санкт-Петербурге с 4 по 11 января 1904 года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140968"/>
            <a:ext cx="8229600" cy="2985195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Решил: «Казенная винная монополия, как источник государственного бюджета, не только не способствует борьбе с алкоголизмом, но даже ей препятствует».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7395321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874</Words>
  <Application>Microsoft Office PowerPoint</Application>
  <PresentationFormat>Экран (4:3)</PresentationFormat>
  <Paragraphs>36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100-летие признания алкоголя наркотическим ядом</vt:lpstr>
      <vt:lpstr>Пироговские съезды и совещания Пирогов Николай Иванович (13 (25) ноября 1810 года — 23 ноября (5 декабря) 1881 года) – великий русский хирург </vt:lpstr>
      <vt:lpstr>В 1883 году было создано «Общество русских врачей в память Н.И. Пирогова»</vt:lpstr>
      <vt:lpstr>Первый этап - с 1885 года по 1894 год</vt:lpstr>
      <vt:lpstr>Второй этап - с 1895 года по 1916 год</vt:lpstr>
      <vt:lpstr>Третий этап - с 1917 года по 1919 год</vt:lpstr>
      <vt:lpstr>  Догель Иван Михайлович (7 марта 1830 года — 16 августа 1916 года) — профессор, учёный-фармаколог, с 1869 года преподавал в Казанском университете, один из учредителей трезвеннического журнала «Деятель» ( II съезд 4 января 1887 года) .  </vt:lpstr>
      <vt:lpstr>На V Пироговском съезде выступил главный редактор и издатель журнала "Вестник трезвости" Григорьев Николай Илларионович (2 декабря 1853 года — 1921 год) На VII Пироговском съезде, прошедшем в Казани с 28 апреля по 5 мая 1899 года выступил военно-медицинский инспектор Приамурского округа Василий Николаевич Радаков (1836 год – 1910 год), который предложил исключить алкоголь из русской армии</vt:lpstr>
      <vt:lpstr>IX Пироговский съезд, самый многочисленный из всех съездов (2300 делегатов),  проходивший в Санкт-Петербурге с 4 по 11 января 1904 года</vt:lpstr>
      <vt:lpstr>XI Пироговский съезд, посвященный 100-летнему юбилею Н.И. Пирогова, работал в Санкт-Петербурге с 21 по 28 апреля 1910 года</vt:lpstr>
      <vt:lpstr>профессор Данилевский Василий Яковлевич (1852 год — 1939 год)</vt:lpstr>
      <vt:lpstr>профессор Вериго Бронислав Фортунатович (14 февраля 1860 года — 13 июня 1925 года)</vt:lpstr>
      <vt:lpstr>В декабре 1914 года пироговцы собрались на свое очередное совещание. Лев Борисович Грановский (1878 год – 1954 год) предложил всецело поддержать сухой закон. На совещании было зачитано письмо профессора Всеволода Прокопьевича Первушина (7 января 1869 года - 21 декабря 1954 года)</vt:lpstr>
      <vt:lpstr>Избрали Организационный комитет, в который вошли известные ученые: Рейн Фёдор Александрович (3 (15) марта 1866 года — 3 сентября 1925 года) — русский хирург, доктор медицинских наук, профессор, председатель правления Общества Русских врачей в память И.И. Пирогова, председатель Оргкомитета Пироговского совещания 9-13 мая 1915 года.</vt:lpstr>
      <vt:lpstr>Вериго Бронислав Фортунатович (14 февраля 1860 года — 13 июня 1925 года) - русский физиолог, доктор медицины, профессор, председатель Пироговского совещания.</vt:lpstr>
      <vt:lpstr> Горохов Дмитрий Егорович (1863 год — 1921 год) – приват-доцент, детский хирург, организатор здравоохранения, общественный деятель. </vt:lpstr>
      <vt:lpstr>Жбанков Дмитрий Николаевич (1853 год — 20 июля 1932 года) — русский врач, деятель земской медицины и этнограф, один из организаторов Пироговских съездов врачей и редактор его изданий</vt:lpstr>
      <vt:lpstr>Александр Михайлович Коровин (1865 год – 1943 год) - первый председатель московского общества трезвости</vt:lpstr>
      <vt:lpstr>Минор Лазарь Соломонович (17 декабря 1855 года — 1942 год) — видный российский невропатолог, член Оргкомитета Пироговского совещания 9-11 мая 1915 года</vt:lpstr>
      <vt:lpstr>Россолимо Григорий Иванович (5 (17) декабря 1860 года — 29 сентября 1928 года) — русский и советский невропатолог и дефектолог, член Оргкомитета Пироговского совещания 9-11 мая 1915 года</vt:lpstr>
      <vt:lpstr>Сысин Алексей Николаевич (17 октября 1879 года - 1956 год) — профессор гигиены, заслуженный деятель науки, организатор санитарно-эпидемиологической службы, академик АМН СССР, член Оргкомитета</vt:lpstr>
      <vt:lpstr>Шидловский Константин Иванович (1858 год — 1920 год) - санитарный врач, общественный деятель, литератор-публицист, член Оргкомитета Пироговского совещания 9-11 мая 1915 года</vt:lpstr>
      <vt:lpstr>Здание Высших женских курсов, на Девичьем поле. Фотография 1915 года. </vt:lpstr>
      <vt:lpstr>Решение</vt:lpstr>
      <vt:lpstr>Всемирная Организация Здравоохранения</vt:lpstr>
      <vt:lpstr>Международная академия трезвости 15 февраля 2015 года приняла постановление об увековечивании решения русских врачей – учредила Юбилейную настольную медаль «100 лет со дня признания алкоголя наркотиком».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100 лет признания алкоголя наркотическим ядом</dc:title>
  <dc:creator>User</dc:creator>
  <cp:lastModifiedBy>User</cp:lastModifiedBy>
  <cp:revision>9</cp:revision>
  <dcterms:created xsi:type="dcterms:W3CDTF">2015-04-02T15:43:15Z</dcterms:created>
  <dcterms:modified xsi:type="dcterms:W3CDTF">2015-04-02T17:54:08Z</dcterms:modified>
</cp:coreProperties>
</file>