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8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6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6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4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7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9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5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3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3812-6642-43D6-930D-9BFFB0C4FAB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DBB7-8C6A-40B6-B518-EA80BA034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4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856984" cy="331236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Маюров А.Н., профессор (Нижний Новгород)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Доклад на Международной научно-практической конференции 7 декабря 2021 года.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«К 40-летию проведения в г. Дзержинске Горьковской области Всесоюзной межведомственной научно-практической конференции «Профилактика пьянства и алкоголизма в промышленном городе» (7-10 декабря 2021 года) и уроки современникам»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568952" cy="324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00" y="3569910"/>
            <a:ext cx="5043348" cy="328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8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536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2016224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rgbClr val="002060"/>
                </a:solidFill>
              </a:rPr>
              <a:t>Красноносов</a:t>
            </a:r>
            <a:r>
              <a:rPr lang="ru-RU" sz="4400" b="1" dirty="0">
                <a:solidFill>
                  <a:srgbClr val="002060"/>
                </a:solidFill>
              </a:rPr>
              <a:t> Игорь Александрович (8 ноября 1923 года – 6 марта 1999 года)</a:t>
            </a:r>
          </a:p>
        </p:txBody>
      </p:sp>
      <p:pic>
        <p:nvPicPr>
          <p:cNvPr id="5" name="Рисунок 4" descr="Описание: C:\Users\Александр Николаевич\Documents\Сайт Академии\Исторические фото - Красноносов И.А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16632"/>
            <a:ext cx="331236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3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536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2048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Шичко Геннадий Андреевич (18 мая 1922 года – 3 ноября 1986 года) и </a:t>
            </a:r>
            <a:r>
              <a:rPr lang="ru-RU" sz="3600" b="1" dirty="0" err="1">
                <a:solidFill>
                  <a:srgbClr val="002060"/>
                </a:solidFill>
              </a:rPr>
              <a:t>Кокушкин</a:t>
            </a:r>
            <a:r>
              <a:rPr lang="ru-RU" sz="3600" b="1" dirty="0">
                <a:solidFill>
                  <a:srgbClr val="002060"/>
                </a:solidFill>
              </a:rPr>
              <a:t> Яков </a:t>
            </a:r>
            <a:r>
              <a:rPr lang="ru-RU" sz="3600" b="1" dirty="0" err="1">
                <a:solidFill>
                  <a:srgbClr val="002060"/>
                </a:solidFill>
              </a:rPr>
              <a:t>Карпович</a:t>
            </a:r>
            <a:r>
              <a:rPr lang="ru-RU" sz="3600" b="1" dirty="0">
                <a:solidFill>
                  <a:srgbClr val="002060"/>
                </a:solidFill>
              </a:rPr>
              <a:t> (29 декабря 1892 год - 17 июля 1984 года)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27" y="7170"/>
            <a:ext cx="6490678" cy="45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76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92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304256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Миролюбова Анфиса Федоровна (31 августа 1918 года – 17 января 1999 года)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082"/>
            <a:ext cx="3701514" cy="430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4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65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2448272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</a:rPr>
              <a:t>Ушакова Лилия Алексеевна (14 июля 1927 года – июнь 2015 года)</a:t>
            </a:r>
            <a:r>
              <a:rPr lang="ru-RU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24"/>
            <a:ext cx="3240360" cy="432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4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65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376264"/>
          </a:xfrm>
        </p:spPr>
        <p:txBody>
          <a:bodyPr>
            <a:normAutofit/>
          </a:bodyPr>
          <a:lstStyle/>
          <a:p>
            <a:r>
              <a:rPr lang="ru-RU" sz="4400" b="1" dirty="0" err="1">
                <a:solidFill>
                  <a:srgbClr val="002060"/>
                </a:solidFill>
              </a:rPr>
              <a:t>Брокан</a:t>
            </a:r>
            <a:r>
              <a:rPr lang="ru-RU" sz="4400" b="1" dirty="0">
                <a:solidFill>
                  <a:srgbClr val="002060"/>
                </a:solidFill>
              </a:rPr>
              <a:t> (</a:t>
            </a:r>
            <a:r>
              <a:rPr lang="ru-RU" sz="4400" b="1" dirty="0" err="1">
                <a:solidFill>
                  <a:srgbClr val="002060"/>
                </a:solidFill>
              </a:rPr>
              <a:t>Броканс</a:t>
            </a:r>
            <a:r>
              <a:rPr lang="ru-RU" sz="4400" b="1" dirty="0">
                <a:solidFill>
                  <a:srgbClr val="002060"/>
                </a:solidFill>
              </a:rPr>
              <a:t>) </a:t>
            </a:r>
            <a:r>
              <a:rPr lang="ru-RU" sz="4400" b="1" dirty="0" err="1">
                <a:solidFill>
                  <a:srgbClr val="002060"/>
                </a:solidFill>
              </a:rPr>
              <a:t>Эмилиан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Донатович</a:t>
            </a:r>
            <a:r>
              <a:rPr lang="ru-RU" sz="4400" b="1" dirty="0">
                <a:solidFill>
                  <a:srgbClr val="002060"/>
                </a:solidFill>
              </a:rPr>
              <a:t> (7 сентября 1936 года – 26 марта 2012 года)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541"/>
            <a:ext cx="2952328" cy="422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2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6369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Добровольский Виктор Николаевич (г. Харьков)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4" y="1776653"/>
            <a:ext cx="8136903" cy="237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3" y="1776653"/>
            <a:ext cx="8136903" cy="237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65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708920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002060"/>
                </a:solidFill>
              </a:rPr>
              <a:t>Дальсаев</a:t>
            </a:r>
            <a:r>
              <a:rPr lang="ru-RU" sz="4800" b="1" dirty="0">
                <a:solidFill>
                  <a:srgbClr val="002060"/>
                </a:solidFill>
              </a:rPr>
              <a:t> Мусса </a:t>
            </a:r>
            <a:r>
              <a:rPr lang="ru-RU" sz="4800" b="1" dirty="0" err="1">
                <a:solidFill>
                  <a:srgbClr val="002060"/>
                </a:solidFill>
              </a:rPr>
              <a:t>Алиевич</a:t>
            </a:r>
            <a:r>
              <a:rPr lang="ru-RU" sz="4800" b="1" dirty="0">
                <a:solidFill>
                  <a:srgbClr val="002060"/>
                </a:solidFill>
              </a:rPr>
              <a:t> (9 января 1947 года - 1 ноября 2011 года)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79" y="47601"/>
            <a:ext cx="3600399" cy="39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31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304256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Устимов Алексей Иванович (1909 год - 19 августа 1985 года)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2880320" cy="428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6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77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70892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Супицкий</a:t>
            </a:r>
            <a:r>
              <a:rPr lang="ru-RU" sz="4400" b="1" dirty="0" smtClean="0">
                <a:solidFill>
                  <a:srgbClr val="002060"/>
                </a:solidFill>
              </a:rPr>
              <a:t> Геннадий Юрьевич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Федоров Юрий </a:t>
            </a:r>
            <a:r>
              <a:rPr lang="ru-RU" sz="4400" b="1" dirty="0">
                <a:solidFill>
                  <a:srgbClr val="002060"/>
                </a:solidFill>
              </a:rPr>
              <a:t>Николаевич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345237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8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49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7089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Делегация Ярославской области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529"/>
            <a:ext cx="607218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05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20162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Дворец культуры завода Корунд, где проходила Всесоюзная конференция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(7-10 декабря 1981 года)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Выступили: Ф.Г. Углов, И.А. </a:t>
            </a:r>
            <a:r>
              <a:rPr lang="ru-RU" sz="1800" b="1" dirty="0" err="1" smtClean="0">
                <a:solidFill>
                  <a:srgbClr val="002060"/>
                </a:solidFill>
              </a:rPr>
              <a:t>Красноносов</a:t>
            </a:r>
            <a:r>
              <a:rPr lang="ru-RU" sz="1800" b="1" dirty="0" smtClean="0">
                <a:solidFill>
                  <a:srgbClr val="002060"/>
                </a:solidFill>
              </a:rPr>
              <a:t>, Г.А. Шичко и многие другие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dzer.ru/uploads/koru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7260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440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664296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002060"/>
                </a:solidFill>
              </a:rPr>
              <a:t>Дудочкин</a:t>
            </a:r>
            <a:r>
              <a:rPr lang="ru-RU" sz="4800" b="1" dirty="0">
                <a:solidFill>
                  <a:srgbClr val="002060"/>
                </a:solidFill>
              </a:rPr>
              <a:t> Петр Петрович (17(30) октября 1915 года – 4 февраля 2000 года)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900"/>
            <a:ext cx="3258910" cy="409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7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247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Сергей Воронин, Ленинград;</a:t>
            </a:r>
          </a:p>
          <a:p>
            <a:r>
              <a:rPr lang="ru-RU" b="1" dirty="0">
                <a:solidFill>
                  <a:srgbClr val="002060"/>
                </a:solidFill>
              </a:rPr>
              <a:t>Борис Дьяков,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Ион </a:t>
            </a:r>
            <a:r>
              <a:rPr lang="ru-RU" b="1" dirty="0" err="1">
                <a:solidFill>
                  <a:srgbClr val="002060"/>
                </a:solidFill>
              </a:rPr>
              <a:t>Друце</a:t>
            </a:r>
            <a:r>
              <a:rPr lang="ru-RU" b="1" dirty="0">
                <a:solidFill>
                  <a:srgbClr val="002060"/>
                </a:solidFill>
              </a:rPr>
              <a:t>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Николай Родичев,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Олег Волков,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Даниил Гранин, Ленинград;</a:t>
            </a:r>
          </a:p>
          <a:p>
            <a:r>
              <a:rPr lang="ru-RU" b="1" dirty="0">
                <a:solidFill>
                  <a:srgbClr val="002060"/>
                </a:solidFill>
              </a:rPr>
              <a:t>Евгений </a:t>
            </a:r>
            <a:r>
              <a:rPr lang="ru-RU" b="1" dirty="0" err="1">
                <a:solidFill>
                  <a:srgbClr val="002060"/>
                </a:solidFill>
              </a:rPr>
              <a:t>Лебков</a:t>
            </a:r>
            <a:r>
              <a:rPr lang="ru-RU" b="1" dirty="0">
                <a:solidFill>
                  <a:srgbClr val="002060"/>
                </a:solidFill>
              </a:rPr>
              <a:t>, Сахалин;</a:t>
            </a:r>
          </a:p>
          <a:p>
            <a:r>
              <a:rPr lang="ru-RU" b="1" dirty="0">
                <a:solidFill>
                  <a:srgbClr val="002060"/>
                </a:solidFill>
              </a:rPr>
              <a:t>Иван Акулов,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Дмитрий Ерёмин,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Дмитрий Гусаров, Петрозаводск;</a:t>
            </a:r>
          </a:p>
          <a:p>
            <a:r>
              <a:rPr lang="ru-RU" b="1" dirty="0">
                <a:solidFill>
                  <a:srgbClr val="002060"/>
                </a:solidFill>
              </a:rPr>
              <a:t>Илья </a:t>
            </a:r>
            <a:r>
              <a:rPr lang="ru-RU" b="1" dirty="0" err="1">
                <a:solidFill>
                  <a:srgbClr val="002060"/>
                </a:solidFill>
              </a:rPr>
              <a:t>Шкапа</a:t>
            </a:r>
            <a:r>
              <a:rPr lang="ru-RU" b="1" dirty="0">
                <a:solidFill>
                  <a:srgbClr val="002060"/>
                </a:solidFill>
              </a:rPr>
              <a:t>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Петр Сажин,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Леонид </a:t>
            </a:r>
            <a:r>
              <a:rPr lang="ru-RU" b="1" dirty="0" err="1">
                <a:solidFill>
                  <a:srgbClr val="002060"/>
                </a:solidFill>
              </a:rPr>
              <a:t>Жариков</a:t>
            </a:r>
            <a:r>
              <a:rPr lang="ru-RU" b="1" dirty="0">
                <a:solidFill>
                  <a:srgbClr val="002060"/>
                </a:solidFill>
              </a:rPr>
              <a:t>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Семён Бабаевский,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Игорь Кобзев,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Юрий Нагибин, Москва;</a:t>
            </a:r>
          </a:p>
          <a:p>
            <a:r>
              <a:rPr lang="ru-RU" b="1" dirty="0">
                <a:solidFill>
                  <a:srgbClr val="002060"/>
                </a:solidFill>
              </a:rPr>
              <a:t>Вячеслав </a:t>
            </a:r>
            <a:r>
              <a:rPr lang="ru-RU" b="1" dirty="0" err="1">
                <a:solidFill>
                  <a:srgbClr val="002060"/>
                </a:solidFill>
              </a:rPr>
              <a:t>Пальман</a:t>
            </a:r>
            <a:r>
              <a:rPr lang="ru-RU" b="1" dirty="0">
                <a:solidFill>
                  <a:srgbClr val="002060"/>
                </a:solidFill>
              </a:rPr>
              <a:t>, Москва и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3679844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 дала конференция?</a:t>
            </a:r>
          </a:p>
          <a:p>
            <a:r>
              <a:rPr lang="ru-RU" dirty="0">
                <a:solidFill>
                  <a:srgbClr val="002060"/>
                </a:solidFill>
              </a:rPr>
              <a:t>1. Научно-практические знания в области трезвости.</a:t>
            </a:r>
          </a:p>
          <a:p>
            <a:r>
              <a:rPr lang="ru-RU" dirty="0">
                <a:solidFill>
                  <a:srgbClr val="002060"/>
                </a:solidFill>
              </a:rPr>
              <a:t>2. Повысила совершенство методов работы за трезвость.</a:t>
            </a:r>
          </a:p>
          <a:p>
            <a:r>
              <a:rPr lang="ru-RU" dirty="0">
                <a:solidFill>
                  <a:srgbClr val="002060"/>
                </a:solidFill>
              </a:rPr>
              <a:t>3. Расширила связи и контакты энтузиастов трезвеннического движения в различных городах СССР.</a:t>
            </a:r>
          </a:p>
          <a:p>
            <a:r>
              <a:rPr lang="ru-RU" dirty="0">
                <a:solidFill>
                  <a:srgbClr val="002060"/>
                </a:solidFill>
              </a:rPr>
              <a:t>4. </a:t>
            </a:r>
            <a:r>
              <a:rPr lang="ru-RU" dirty="0" smtClean="0">
                <a:solidFill>
                  <a:srgbClr val="002060"/>
                </a:solidFill>
              </a:rPr>
              <a:t>Утвердила установку </a:t>
            </a:r>
            <a:r>
              <a:rPr lang="ru-RU" dirty="0">
                <a:solidFill>
                  <a:srgbClr val="002060"/>
                </a:solidFill>
              </a:rPr>
              <a:t>на активную позицию в трезвенническом движении (53,3% проголосовали за сухой закон).</a:t>
            </a:r>
          </a:p>
          <a:p>
            <a:r>
              <a:rPr lang="ru-RU" dirty="0">
                <a:solidFill>
                  <a:srgbClr val="002060"/>
                </a:solidFill>
              </a:rPr>
              <a:t>5. Обогатила опытом по подготовке и проведению крупных трезвеннических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91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6693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Недостатки конференции:</a:t>
            </a:r>
          </a:p>
          <a:p>
            <a:r>
              <a:rPr lang="ru-RU" dirty="0"/>
              <a:t>- выступление проф. Б.М. Левина</a:t>
            </a:r>
          </a:p>
          <a:p>
            <a:r>
              <a:rPr lang="ru-RU" dirty="0"/>
              <a:t>- выступление проф. Г.В. </a:t>
            </a:r>
            <a:r>
              <a:rPr lang="ru-RU" dirty="0" err="1"/>
              <a:t>Мортковича</a:t>
            </a:r>
            <a:endParaRPr lang="ru-RU" dirty="0"/>
          </a:p>
          <a:p>
            <a:r>
              <a:rPr lang="ru-RU" dirty="0"/>
              <a:t>- выступление С.Н. </a:t>
            </a:r>
            <a:r>
              <a:rPr lang="ru-RU" dirty="0" err="1"/>
              <a:t>Шевердина</a:t>
            </a:r>
            <a:r>
              <a:rPr lang="ru-RU" dirty="0"/>
              <a:t> (много позднее): «К числу допущенных промахов, прежде всего, нужно, видимо, отнести поручение запевного доклада Федору Григорьевичу </a:t>
            </a:r>
            <a:r>
              <a:rPr lang="ru-RU" dirty="0" err="1"/>
              <a:t>Углову</a:t>
            </a:r>
            <a:r>
              <a:rPr lang="ru-RU" dirty="0"/>
              <a:t>, который заведомо не мог сделать теоретически убедительного – тем более для искушенных оппонентов вроде Левина – изложения нашей концепции отрезвления общества и заведомо не мог переиграть их в неизбежной дискуссии. Вполне объяснимый культ знаменитого человека сыграл злую шутку с его почитателями» (Подспорье. 2009. № 11. С. 22)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508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247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Положительные </a:t>
            </a:r>
            <a:r>
              <a:rPr lang="ru-RU" sz="3600" b="1" dirty="0">
                <a:solidFill>
                  <a:srgbClr val="002060"/>
                </a:solidFill>
              </a:rPr>
              <a:t>показатели, конечно же, серьезно перевешивали влияние своим мощным трезвенническим воздействием на все Советское общество. Страна, как будто бы по-настоящему зашевелилась по пути к настоящей всеобщей трезвости. И до известного постановления ЦК КПСС 1985 года о мерах по преодолению алкогольных бед в нашем Отечестве оставались считанные годы.</a:t>
            </a:r>
          </a:p>
        </p:txBody>
      </p:sp>
    </p:spTree>
    <p:extLst>
      <p:ext uri="{BB962C8B-B14F-4D97-AF65-F5344CB8AC3E}">
        <p14:creationId xmlns:p14="http://schemas.microsoft.com/office/powerpoint/2010/main" val="161443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3"/>
            <a:ext cx="8229600" cy="3082311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68960"/>
            <a:ext cx="8856984" cy="374441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Шичко Геннадий Андреевич: «40 лет назад в Московском военном округе, к которому относился и Горький, был развеян миф о непобедимости фашистской армии, подобно этому мы должны здесь на Нижегородской земле развеять миф о непобедимости «зеленого змия», о его всесилии»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591"/>
            <a:ext cx="20778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2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9248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304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Пьяное ополчение 1611 года – было разгромлено поляками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Трезвое ополчение 1612 года – изгнало поляков из Москвы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451"/>
            <a:ext cx="5976664" cy="43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89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4077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149080"/>
            <a:ext cx="8928992" cy="2708920"/>
          </a:xfrm>
        </p:spPr>
        <p:txBody>
          <a:bodyPr>
            <a:normAutofit fontScale="62500" lnSpcReduction="20000"/>
          </a:bodyPr>
          <a:lstStyle/>
          <a:p>
            <a:r>
              <a:rPr lang="ru-RU" sz="5400" b="1" dirty="0"/>
              <a:t>2 августа 1377 </a:t>
            </a:r>
            <a:r>
              <a:rPr lang="ru-RU" sz="5400" b="1" dirty="0" smtClean="0"/>
              <a:t>года – </a:t>
            </a:r>
            <a:r>
              <a:rPr lang="ru-RU" sz="5400" b="1" dirty="0" err="1" smtClean="0"/>
              <a:t>Пьянское</a:t>
            </a:r>
            <a:r>
              <a:rPr lang="ru-RU" sz="5400" b="1" dirty="0" smtClean="0"/>
              <a:t> побоище на реке Пьяна (сегодня Нижегородская </a:t>
            </a:r>
            <a:r>
              <a:rPr lang="ru-RU" sz="5400" b="1" dirty="0"/>
              <a:t>область</a:t>
            </a:r>
            <a:r>
              <a:rPr lang="ru-RU" sz="5400" b="1" dirty="0" smtClean="0"/>
              <a:t>). Были полностью уничтожены владимирский</a:t>
            </a:r>
            <a:r>
              <a:rPr lang="ru-RU" sz="5400" b="1" dirty="0"/>
              <a:t>, </a:t>
            </a:r>
            <a:r>
              <a:rPr lang="ru-RU" sz="5400" b="1" dirty="0" err="1"/>
              <a:t>переяславский</a:t>
            </a:r>
            <a:r>
              <a:rPr lang="ru-RU" sz="5400" b="1" dirty="0"/>
              <a:t>, </a:t>
            </a:r>
            <a:r>
              <a:rPr lang="ru-RU" sz="5400" b="1" dirty="0" err="1"/>
              <a:t>муромский</a:t>
            </a:r>
            <a:r>
              <a:rPr lang="ru-RU" sz="5400" b="1" dirty="0"/>
              <a:t>, </a:t>
            </a:r>
            <a:r>
              <a:rPr lang="ru-RU" sz="5400" b="1" dirty="0" err="1"/>
              <a:t>юрьевский</a:t>
            </a:r>
            <a:r>
              <a:rPr lang="ru-RU" sz="5400" b="1" dirty="0"/>
              <a:t> и ярославский полки.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291"/>
            <a:ext cx="6840760" cy="408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5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34423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302433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Центральная секция по проблемам отклоняющегося поведения Советской социологической ассоциации АН СССР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88641"/>
            <a:ext cx="5688632" cy="354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9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201622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Председатель секции – доктор экономических наук, проф. Левин Борис Михайлович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705"/>
            <a:ext cx="27774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536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1602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Смирнов Виктор </a:t>
            </a:r>
            <a:r>
              <a:rPr lang="ru-RU" sz="3600" b="1" dirty="0" err="1" smtClean="0">
                <a:solidFill>
                  <a:srgbClr val="002060"/>
                </a:solidFill>
              </a:rPr>
              <a:t>Ксенофонтович</a:t>
            </a:r>
            <a:r>
              <a:rPr lang="ru-RU" sz="3600" b="1" dirty="0" smtClean="0">
                <a:solidFill>
                  <a:srgbClr val="002060"/>
                </a:solidFill>
              </a:rPr>
              <a:t> – д.м.н., профессор, председатель секции в Волго-Вятском регионе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2354"/>
            <a:ext cx="3096344" cy="439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73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4531068"/>
            <a:ext cx="8568952" cy="230425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Углов Федор Григорьевич (5 октября 1904 года - 22 июня 2008 года)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56" y="104728"/>
            <a:ext cx="3318934" cy="43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18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634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Маюров А.Н., профессор (Нижний Новгород) Доклад на Международной научно-практической конференции 7 декабря 2021 года. «К 40-летию проведения в г. Дзержинске Горьковской области Всесоюзной межведомственной научно-практической конференции «Профилактика пьянства и алкоголизма в промышленном городе» (7-10 декабря 2021 года) и уроки современникам»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Маюров А.Н., профессор (Нижний Новгород) Доклад на Международной научно-практической конференции 7 декабря 2021 года. «К 40-летию проведения в г. Дзержинске Горьковской области Всесоюзной межведомственной научно-практической конференции «Профилактика пьянства и алкоголизма в промышленном городе» (7-10 декабря 2021 года) и уроки современникам»</dc:title>
  <dc:creator>User</dc:creator>
  <cp:lastModifiedBy>User</cp:lastModifiedBy>
  <cp:revision>25</cp:revision>
  <dcterms:created xsi:type="dcterms:W3CDTF">2021-12-02T16:05:34Z</dcterms:created>
  <dcterms:modified xsi:type="dcterms:W3CDTF">2021-12-07T14:34:36Z</dcterms:modified>
</cp:coreProperties>
</file>