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9" r:id="rId3"/>
    <p:sldId id="257" r:id="rId4"/>
    <p:sldId id="258" r:id="rId5"/>
    <p:sldId id="260" r:id="rId6"/>
    <p:sldId id="266" r:id="rId7"/>
    <p:sldId id="267" r:id="rId8"/>
    <p:sldId id="268" r:id="rId9"/>
    <p:sldId id="269" r:id="rId10"/>
    <p:sldId id="270" r:id="rId11"/>
    <p:sldId id="271" r:id="rId12"/>
    <p:sldId id="272" r:id="rId13"/>
    <p:sldId id="261" r:id="rId14"/>
    <p:sldId id="262" r:id="rId15"/>
    <p:sldId id="264" r:id="rId16"/>
    <p:sldId id="263" r:id="rId17"/>
    <p:sldId id="265" r:id="rId18"/>
    <p:sldId id="273" r:id="rId19"/>
    <p:sldId id="274"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50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B66C7-18AD-4780-A6A0-A9EA14052613}" type="datetimeFigureOut">
              <a:rPr lang="ru-RU" smtClean="0"/>
              <a:t>06.12.2017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30BC79-82C1-4299-A0B6-C215903EED5F}" type="slidenum">
              <a:rPr lang="ru-RU" smtClean="0"/>
              <a:t>‹#›</a:t>
            </a:fld>
            <a:endParaRPr lang="ru-RU"/>
          </a:p>
        </p:txBody>
      </p:sp>
    </p:spTree>
    <p:extLst>
      <p:ext uri="{BB962C8B-B14F-4D97-AF65-F5344CB8AC3E}">
        <p14:creationId xmlns:p14="http://schemas.microsoft.com/office/powerpoint/2010/main" val="260553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9C8E57A-88E3-4A96-91D7-66161D0C832F}" type="datetimeFigureOut">
              <a:rPr lang="ru-RU" smtClean="0"/>
              <a:t>06.12.2017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4249993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9C8E57A-88E3-4A96-91D7-66161D0C832F}" type="datetimeFigureOut">
              <a:rPr lang="ru-RU" smtClean="0"/>
              <a:t>06.12.2017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3293223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9C8E57A-88E3-4A96-91D7-66161D0C832F}" type="datetimeFigureOut">
              <a:rPr lang="ru-RU" smtClean="0"/>
              <a:t>06.12.2017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310962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9C8E57A-88E3-4A96-91D7-66161D0C832F}" type="datetimeFigureOut">
              <a:rPr lang="ru-RU" smtClean="0"/>
              <a:t>06.12.2017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215153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9C8E57A-88E3-4A96-91D7-66161D0C832F}" type="datetimeFigureOut">
              <a:rPr lang="ru-RU" smtClean="0"/>
              <a:t>06.12.2017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2611104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9C8E57A-88E3-4A96-91D7-66161D0C832F}" type="datetimeFigureOut">
              <a:rPr lang="ru-RU" smtClean="0"/>
              <a:t>06.12.2017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159962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9C8E57A-88E3-4A96-91D7-66161D0C832F}" type="datetimeFigureOut">
              <a:rPr lang="ru-RU" smtClean="0"/>
              <a:t>06.12.2017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3623116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9C8E57A-88E3-4A96-91D7-66161D0C832F}" type="datetimeFigureOut">
              <a:rPr lang="ru-RU" smtClean="0"/>
              <a:t>06.12.2017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303148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9C8E57A-88E3-4A96-91D7-66161D0C832F}" type="datetimeFigureOut">
              <a:rPr lang="ru-RU" smtClean="0"/>
              <a:t>06.12.2017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97070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9C8E57A-88E3-4A96-91D7-66161D0C832F}" type="datetimeFigureOut">
              <a:rPr lang="ru-RU" smtClean="0"/>
              <a:t>06.12.2017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2251505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9C8E57A-88E3-4A96-91D7-66161D0C832F}" type="datetimeFigureOut">
              <a:rPr lang="ru-RU" smtClean="0"/>
              <a:t>06.12.2017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83CB931-0341-468B-B7C5-DAC9D046713E}" type="slidenum">
              <a:rPr lang="ru-RU" smtClean="0"/>
              <a:t>‹#›</a:t>
            </a:fld>
            <a:endParaRPr lang="ru-RU"/>
          </a:p>
        </p:txBody>
      </p:sp>
    </p:spTree>
    <p:extLst>
      <p:ext uri="{BB962C8B-B14F-4D97-AF65-F5344CB8AC3E}">
        <p14:creationId xmlns:p14="http://schemas.microsoft.com/office/powerpoint/2010/main" val="3383997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8E57A-88E3-4A96-91D7-66161D0C832F}" type="datetimeFigureOut">
              <a:rPr lang="ru-RU" smtClean="0"/>
              <a:t>06.12.2017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CB931-0341-468B-B7C5-DAC9D046713E}" type="slidenum">
              <a:rPr lang="ru-RU" smtClean="0"/>
              <a:t>‹#›</a:t>
            </a:fld>
            <a:endParaRPr lang="ru-RU"/>
          </a:p>
        </p:txBody>
      </p:sp>
    </p:spTree>
    <p:extLst>
      <p:ext uri="{BB962C8B-B14F-4D97-AF65-F5344CB8AC3E}">
        <p14:creationId xmlns:p14="http://schemas.microsoft.com/office/powerpoint/2010/main" val="2009044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60649"/>
            <a:ext cx="7772400" cy="2304255"/>
          </a:xfrm>
        </p:spPr>
        <p:txBody>
          <a:bodyPr>
            <a:noAutofit/>
          </a:bodyPr>
          <a:lstStyle/>
          <a:p>
            <a:r>
              <a:rPr lang="ru-RU" sz="6000" b="1" dirty="0" err="1" smtClean="0">
                <a:solidFill>
                  <a:srgbClr val="00B0F0"/>
                </a:solidFill>
                <a:latin typeface="Times New Roman" pitchFamily="18" charset="0"/>
                <a:cs typeface="Times New Roman" pitchFamily="18" charset="0"/>
              </a:rPr>
              <a:t>Кокушкин</a:t>
            </a:r>
            <a:r>
              <a:rPr lang="ru-RU" sz="6000" b="1" dirty="0" smtClean="0">
                <a:solidFill>
                  <a:srgbClr val="00B0F0"/>
                </a:solidFill>
                <a:latin typeface="Times New Roman" pitchFamily="18" charset="0"/>
                <a:cs typeface="Times New Roman" pitchFamily="18" charset="0"/>
              </a:rPr>
              <a:t> Яков </a:t>
            </a:r>
            <a:r>
              <a:rPr lang="ru-RU" sz="6000" b="1" dirty="0" err="1" smtClean="0">
                <a:solidFill>
                  <a:srgbClr val="00B0F0"/>
                </a:solidFill>
                <a:latin typeface="Times New Roman" pitchFamily="18" charset="0"/>
                <a:cs typeface="Times New Roman" pitchFamily="18" charset="0"/>
              </a:rPr>
              <a:t>Карпович</a:t>
            </a:r>
            <a:r>
              <a:rPr lang="ru-RU" sz="6000" b="1" dirty="0" smtClean="0">
                <a:solidFill>
                  <a:srgbClr val="00B0F0"/>
                </a:solidFill>
                <a:latin typeface="Times New Roman" pitchFamily="18" charset="0"/>
                <a:cs typeface="Times New Roman" pitchFamily="18" charset="0"/>
              </a:rPr>
              <a:t/>
            </a:r>
            <a:br>
              <a:rPr lang="ru-RU" sz="6000" b="1" dirty="0" smtClean="0">
                <a:solidFill>
                  <a:srgbClr val="00B0F0"/>
                </a:solidFill>
                <a:latin typeface="Times New Roman" pitchFamily="18" charset="0"/>
                <a:cs typeface="Times New Roman" pitchFamily="18" charset="0"/>
              </a:rPr>
            </a:br>
            <a:r>
              <a:rPr lang="ru-RU" sz="2800" b="1" dirty="0" smtClean="0">
                <a:solidFill>
                  <a:srgbClr val="00B0F0"/>
                </a:solidFill>
                <a:latin typeface="Times New Roman" pitchFamily="18" charset="0"/>
                <a:cs typeface="Times New Roman" pitchFamily="18" charset="0"/>
              </a:rPr>
              <a:t>(29 декабря 1892 года – 17 июля 1984 года) </a:t>
            </a:r>
            <a:endParaRPr lang="ru-RU" sz="2800" b="1" dirty="0">
              <a:solidFill>
                <a:srgbClr val="00B0F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371600" y="2636912"/>
            <a:ext cx="6400800" cy="4221088"/>
          </a:xfrm>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2664932"/>
            <a:ext cx="3112104" cy="4130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656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373014"/>
          </a:xfrm>
        </p:spPr>
        <p:txBody>
          <a:bodyPr>
            <a:normAutofit/>
          </a:bodyPr>
          <a:lstStyle/>
          <a:p>
            <a:r>
              <a:rPr lang="ru-RU" sz="2000" b="1" dirty="0" smtClean="0">
                <a:solidFill>
                  <a:srgbClr val="00B0F0"/>
                </a:solidFill>
                <a:latin typeface="Times New Roman" pitchFamily="18" charset="0"/>
                <a:cs typeface="Times New Roman" pitchFamily="18" charset="0"/>
              </a:rPr>
              <a:t>Иванов Николай Владимирович (1907 год – 1976 год) - заведующий кафедрой психиатрии Горьковского государственного медицинского института, доктор медицинских наук, профессор, член Президиума Оргкомитета по созданию Российского общества трезвости </a:t>
            </a:r>
            <a:endParaRPr lang="ru-RU" sz="2000" b="1" dirty="0">
              <a:solidFill>
                <a:srgbClr val="00B0F0"/>
              </a:solidFill>
              <a:latin typeface="Times New Roman" pitchFamily="18" charset="0"/>
              <a:cs typeface="Times New Roman" pitchFamily="18" charset="0"/>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8432" y="1484784"/>
            <a:ext cx="3929792" cy="531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5985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1512168"/>
          </a:xfrm>
        </p:spPr>
        <p:txBody>
          <a:bodyPr>
            <a:normAutofit fontScale="90000"/>
          </a:bodyPr>
          <a:lstStyle/>
          <a:p>
            <a:r>
              <a:rPr lang="ru-RU" sz="2400" b="1" dirty="0" smtClean="0">
                <a:solidFill>
                  <a:srgbClr val="00B0F0"/>
                </a:solidFill>
                <a:latin typeface="Times New Roman" pitchFamily="18" charset="0"/>
                <a:cs typeface="Times New Roman" pitchFamily="18" charset="0"/>
              </a:rPr>
              <a:t>Королёв Борис Алексеевич (7 декабря 1909 года — 26 февраля 2010 года) — доктор медицинских наук, профессор, академик, советский и российский кардиохирург, член Президиума Оргкомитета по созданию Российского общества трезвости </a:t>
            </a:r>
            <a:endParaRPr lang="ru-RU" sz="2400" b="1" dirty="0">
              <a:solidFill>
                <a:srgbClr val="00B0F0"/>
              </a:solidFill>
              <a:latin typeface="Times New Roman" pitchFamily="18" charset="0"/>
              <a:cs typeface="Times New Roman" pitchFamily="18" charset="0"/>
            </a:endParaRP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785" y="1719602"/>
            <a:ext cx="3744416" cy="509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60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9912"/>
            <a:ext cx="8928992" cy="1598888"/>
          </a:xfrm>
        </p:spPr>
        <p:txBody>
          <a:bodyPr>
            <a:normAutofit/>
          </a:bodyPr>
          <a:lstStyle/>
          <a:p>
            <a:r>
              <a:rPr lang="ru-RU" sz="2400" b="1" dirty="0" smtClean="0">
                <a:solidFill>
                  <a:srgbClr val="00B0F0"/>
                </a:solidFill>
                <a:latin typeface="Times New Roman" pitchFamily="18" charset="0"/>
                <a:cs typeface="Times New Roman" pitchFamily="18" charset="0"/>
              </a:rPr>
              <a:t>Сулима Игорь Дмитриевич - генерал-майор, председатель Совета ветеранов комсомола Горьковской области, член Президиума Оргкомитета по созданию Российского общества трезвости </a:t>
            </a:r>
            <a:endParaRPr lang="ru-RU" sz="2400" b="1" dirty="0">
              <a:solidFill>
                <a:srgbClr val="00B0F0"/>
              </a:solidFill>
              <a:latin typeface="Times New Roman" pitchFamily="18" charset="0"/>
              <a:cs typeface="Times New Roman" pitchFamily="18" charset="0"/>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800" y="1706788"/>
            <a:ext cx="3600399" cy="504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03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normAutofit fontScale="90000"/>
          </a:bodyPr>
          <a:lstStyle/>
          <a:p>
            <a:r>
              <a:rPr lang="ru-RU" sz="2400" b="1" dirty="0" smtClean="0">
                <a:solidFill>
                  <a:srgbClr val="00B0F0"/>
                </a:solidFill>
                <a:latin typeface="Times New Roman" pitchFamily="18" charset="0"/>
                <a:cs typeface="Times New Roman" pitchFamily="18" charset="0"/>
              </a:rPr>
              <a:t>Семья </a:t>
            </a:r>
            <a:r>
              <a:rPr lang="ru-RU" sz="2400" b="1" dirty="0" err="1" smtClean="0">
                <a:solidFill>
                  <a:srgbClr val="00B0F0"/>
                </a:solidFill>
                <a:latin typeface="Times New Roman" pitchFamily="18" charset="0"/>
                <a:cs typeface="Times New Roman" pitchFamily="18" charset="0"/>
              </a:rPr>
              <a:t>Кокушкиных</a:t>
            </a:r>
            <a:r>
              <a:rPr lang="ru-RU" sz="2400" b="1" dirty="0" smtClean="0">
                <a:solidFill>
                  <a:srgbClr val="00B0F0"/>
                </a:solidFill>
                <a:latin typeface="Times New Roman" pitchFamily="18" charset="0"/>
                <a:cs typeface="Times New Roman" pitchFamily="18" charset="0"/>
              </a:rPr>
              <a:t> в 1975 году. Верхний ряд: Мир, Андрей</a:t>
            </a:r>
            <a:br>
              <a:rPr lang="ru-RU" sz="2400" b="1" dirty="0" smtClean="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Средний ряд: Леонид, </a:t>
            </a:r>
            <a:r>
              <a:rPr lang="ru-RU" sz="2400" b="1" dirty="0" err="1" smtClean="0">
                <a:solidFill>
                  <a:srgbClr val="00B0F0"/>
                </a:solidFill>
                <a:latin typeface="Times New Roman" pitchFamily="18" charset="0"/>
                <a:cs typeface="Times New Roman" pitchFamily="18" charset="0"/>
              </a:rPr>
              <a:t>Мэльс</a:t>
            </a:r>
            <a:r>
              <a:rPr lang="ru-RU" sz="2400" b="1" dirty="0" smtClean="0">
                <a:solidFill>
                  <a:srgbClr val="00B0F0"/>
                </a:solidFill>
                <a:latin typeface="Times New Roman" pitchFamily="18" charset="0"/>
                <a:cs typeface="Times New Roman" pitchFamily="18" charset="0"/>
              </a:rPr>
              <a:t>, Дмитрий, Софья</a:t>
            </a:r>
            <a:br>
              <a:rPr lang="ru-RU" sz="2400" b="1" dirty="0" smtClean="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Нижний ряд: Искра, Лариса Васильевна, Яков </a:t>
            </a:r>
            <a:r>
              <a:rPr lang="ru-RU" sz="2400" b="1" dirty="0" err="1" smtClean="0">
                <a:solidFill>
                  <a:srgbClr val="00B0F0"/>
                </a:solidFill>
                <a:latin typeface="Times New Roman" pitchFamily="18" charset="0"/>
                <a:cs typeface="Times New Roman" pitchFamily="18" charset="0"/>
              </a:rPr>
              <a:t>Карпович</a:t>
            </a:r>
            <a:r>
              <a:rPr lang="ru-RU" sz="2400" b="1" dirty="0" smtClean="0">
                <a:solidFill>
                  <a:srgbClr val="00B0F0"/>
                </a:solidFill>
                <a:latin typeface="Times New Roman" pitchFamily="18" charset="0"/>
                <a:cs typeface="Times New Roman" pitchFamily="18" charset="0"/>
              </a:rPr>
              <a:t>, </a:t>
            </a:r>
            <a:r>
              <a:rPr lang="ru-RU" sz="2400" b="1" dirty="0" err="1" smtClean="0">
                <a:solidFill>
                  <a:srgbClr val="00B0F0"/>
                </a:solidFill>
                <a:latin typeface="Times New Roman" pitchFamily="18" charset="0"/>
                <a:cs typeface="Times New Roman" pitchFamily="18" charset="0"/>
              </a:rPr>
              <a:t>Корманьола</a:t>
            </a:r>
            <a:endParaRPr lang="ru-RU" sz="2400" b="1" dirty="0">
              <a:solidFill>
                <a:srgbClr val="00B0F0"/>
              </a:solidFill>
              <a:latin typeface="Times New Roman" pitchFamily="18" charset="0"/>
              <a:cs typeface="Times New Roman" pitchFamily="18" charset="0"/>
            </a:endParaRPr>
          </a:p>
        </p:txBody>
      </p:sp>
      <p:pic>
        <p:nvPicPr>
          <p:cNvPr id="4" name="Объект 3" descr="C:\Users\User\AppData\Local\Microsoft\Windows\Temporary Internet Files\Content.IE5\NPB6HS3B\3.pn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4211" y="1600200"/>
            <a:ext cx="3735577" cy="5141913"/>
          </a:xfrm>
          <a:prstGeom prst="rect">
            <a:avLst/>
          </a:prstGeom>
          <a:noFill/>
          <a:ln>
            <a:noFill/>
          </a:ln>
        </p:spPr>
      </p:pic>
    </p:spTree>
    <p:extLst>
      <p:ext uri="{BB962C8B-B14F-4D97-AF65-F5344CB8AC3E}">
        <p14:creationId xmlns:p14="http://schemas.microsoft.com/office/powerpoint/2010/main" val="3930244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noAutofit/>
          </a:bodyPr>
          <a:lstStyle/>
          <a:p>
            <a:r>
              <a:rPr lang="ru-RU" sz="3200" b="1" dirty="0" smtClean="0">
                <a:solidFill>
                  <a:srgbClr val="00B0F0"/>
                </a:solidFill>
                <a:latin typeface="Times New Roman" pitchFamily="18" charset="0"/>
                <a:cs typeface="Times New Roman" pitchFamily="18" charset="0"/>
              </a:rPr>
              <a:t>Яков </a:t>
            </a:r>
            <a:r>
              <a:rPr lang="ru-RU" sz="3200" b="1" dirty="0" err="1" smtClean="0">
                <a:solidFill>
                  <a:srgbClr val="00B0F0"/>
                </a:solidFill>
                <a:latin typeface="Times New Roman" pitchFamily="18" charset="0"/>
                <a:cs typeface="Times New Roman" pitchFamily="18" charset="0"/>
              </a:rPr>
              <a:t>Карпович</a:t>
            </a:r>
            <a:r>
              <a:rPr lang="ru-RU" sz="3200" b="1" dirty="0" smtClean="0">
                <a:solidFill>
                  <a:srgbClr val="00B0F0"/>
                </a:solidFill>
                <a:latin typeface="Times New Roman" pitchFamily="18" charset="0"/>
                <a:cs typeface="Times New Roman" pitchFamily="18" charset="0"/>
              </a:rPr>
              <a:t> </a:t>
            </a:r>
            <a:r>
              <a:rPr lang="ru-RU" sz="3200" b="1" dirty="0" err="1" smtClean="0">
                <a:solidFill>
                  <a:srgbClr val="00B0F0"/>
                </a:solidFill>
                <a:latin typeface="Times New Roman" pitchFamily="18" charset="0"/>
                <a:cs typeface="Times New Roman" pitchFamily="18" charset="0"/>
              </a:rPr>
              <a:t>Кокушкин</a:t>
            </a:r>
            <a:r>
              <a:rPr lang="ru-RU" sz="3200" b="1" dirty="0" smtClean="0">
                <a:solidFill>
                  <a:srgbClr val="00B0F0"/>
                </a:solidFill>
                <a:latin typeface="Times New Roman" pitchFamily="18" charset="0"/>
                <a:cs typeface="Times New Roman" pitchFamily="18" charset="0"/>
              </a:rPr>
              <a:t> и Геннадий Андреевич Шичко в Нижнем Новгороде (1976 год)</a:t>
            </a:r>
            <a:endParaRPr lang="ru-RU" sz="3200" b="1" dirty="0">
              <a:solidFill>
                <a:srgbClr val="00B0F0"/>
              </a:solidFill>
              <a:latin typeface="Times New Roman" pitchFamily="18" charset="0"/>
              <a:cs typeface="Times New Roman" pitchFamily="18"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2949" y="1484784"/>
            <a:ext cx="7738782"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01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err="1" smtClean="0">
                <a:solidFill>
                  <a:srgbClr val="00B0F0"/>
                </a:solidFill>
                <a:latin typeface="Times New Roman" pitchFamily="18" charset="0"/>
                <a:cs typeface="Times New Roman" pitchFamily="18" charset="0"/>
              </a:rPr>
              <a:t>Кокушкин</a:t>
            </a:r>
            <a:r>
              <a:rPr lang="ru-RU" sz="3600" b="1" dirty="0" smtClean="0">
                <a:solidFill>
                  <a:srgbClr val="00B0F0"/>
                </a:solidFill>
                <a:latin typeface="Times New Roman" pitchFamily="18" charset="0"/>
                <a:cs typeface="Times New Roman" pitchFamily="18" charset="0"/>
              </a:rPr>
              <a:t> Я.К. с Басовым Н.Н. (декабрь 1981 года)</a:t>
            </a:r>
            <a:endParaRPr lang="ru-RU" sz="3600" b="1" dirty="0">
              <a:solidFill>
                <a:srgbClr val="00B0F0"/>
              </a:solidFill>
              <a:latin typeface="Times New Roman" pitchFamily="18" charset="0"/>
              <a:cs typeface="Times New Roman" pitchFamily="18" charset="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8018" y="1556792"/>
            <a:ext cx="823781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857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512168"/>
          </a:xfrm>
        </p:spPr>
        <p:txBody>
          <a:bodyPr/>
          <a:lstStyle/>
          <a:p>
            <a:r>
              <a:rPr lang="ru-RU" b="1" dirty="0" smtClean="0">
                <a:solidFill>
                  <a:srgbClr val="00B0F0"/>
                </a:solidFill>
                <a:latin typeface="Times New Roman" pitchFamily="18" charset="0"/>
                <a:cs typeface="Times New Roman" pitchFamily="18" charset="0"/>
              </a:rPr>
              <a:t>Яков </a:t>
            </a:r>
            <a:r>
              <a:rPr lang="ru-RU" b="1" dirty="0" err="1" smtClean="0">
                <a:solidFill>
                  <a:srgbClr val="00B0F0"/>
                </a:solidFill>
                <a:latin typeface="Times New Roman" pitchFamily="18" charset="0"/>
                <a:cs typeface="Times New Roman" pitchFamily="18" charset="0"/>
              </a:rPr>
              <a:t>Карпович</a:t>
            </a:r>
            <a:r>
              <a:rPr lang="ru-RU" b="1" dirty="0" smtClean="0">
                <a:solidFill>
                  <a:srgbClr val="00B0F0"/>
                </a:solidFill>
                <a:latin typeface="Times New Roman" pitchFamily="18" charset="0"/>
                <a:cs typeface="Times New Roman" pitchFamily="18" charset="0"/>
              </a:rPr>
              <a:t> </a:t>
            </a:r>
            <a:r>
              <a:rPr lang="ru-RU" b="1" dirty="0" err="1" smtClean="0">
                <a:solidFill>
                  <a:srgbClr val="00B0F0"/>
                </a:solidFill>
                <a:latin typeface="Times New Roman" pitchFamily="18" charset="0"/>
                <a:cs typeface="Times New Roman" pitchFamily="18" charset="0"/>
              </a:rPr>
              <a:t>Кокушкин</a:t>
            </a:r>
            <a:r>
              <a:rPr lang="ru-RU" b="1" dirty="0" smtClean="0">
                <a:solidFill>
                  <a:srgbClr val="00B0F0"/>
                </a:solidFill>
                <a:latin typeface="Times New Roman" pitchFamily="18" charset="0"/>
                <a:cs typeface="Times New Roman" pitchFamily="18" charset="0"/>
              </a:rPr>
              <a:t> в начале 80-х годов </a:t>
            </a:r>
            <a:r>
              <a:rPr lang="en-US" b="1" dirty="0" smtClean="0">
                <a:solidFill>
                  <a:srgbClr val="00B0F0"/>
                </a:solidFill>
                <a:latin typeface="Times New Roman" pitchFamily="18" charset="0"/>
                <a:cs typeface="Times New Roman" pitchFamily="18" charset="0"/>
              </a:rPr>
              <a:t>XX </a:t>
            </a:r>
            <a:r>
              <a:rPr lang="ru-RU" b="1" dirty="0" smtClean="0">
                <a:solidFill>
                  <a:srgbClr val="00B0F0"/>
                </a:solidFill>
                <a:latin typeface="Times New Roman" pitchFamily="18" charset="0"/>
                <a:cs typeface="Times New Roman" pitchFamily="18" charset="0"/>
              </a:rPr>
              <a:t>века</a:t>
            </a:r>
            <a:endParaRPr lang="ru-RU" b="1" dirty="0">
              <a:solidFill>
                <a:srgbClr val="00B0F0"/>
              </a:solidFill>
              <a:latin typeface="Times New Roman" pitchFamily="18" charset="0"/>
              <a:cs typeface="Times New Roman" pitchFamily="18" charset="0"/>
            </a:endParaRPr>
          </a:p>
        </p:txBody>
      </p:sp>
      <p:sp>
        <p:nvSpPr>
          <p:cNvPr id="3" name="Объект 2"/>
          <p:cNvSpPr>
            <a:spLocks noGrp="1"/>
          </p:cNvSpPr>
          <p:nvPr>
            <p:ph idx="1"/>
          </p:nvPr>
        </p:nvSpPr>
        <p:spPr>
          <a:xfrm>
            <a:off x="457200" y="1600200"/>
            <a:ext cx="8229600" cy="5141168"/>
          </a:xfrm>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603447"/>
            <a:ext cx="3672408" cy="517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965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628800"/>
          </a:xfrm>
        </p:spPr>
        <p:txBody>
          <a:bodyPr>
            <a:normAutofit fontScale="90000"/>
          </a:bodyPr>
          <a:lstStyle/>
          <a:p>
            <a:r>
              <a:rPr lang="ru-RU" sz="2800" b="1" dirty="0">
                <a:solidFill>
                  <a:srgbClr val="00B0F0"/>
                </a:solidFill>
                <a:latin typeface="Times New Roman" pitchFamily="18" charset="0"/>
                <a:cs typeface="Times New Roman" pitchFamily="18" charset="0"/>
              </a:rPr>
              <a:t>Скульптурная группа на площади Ленина в Нижнем Новгороде </a:t>
            </a:r>
            <a:r>
              <a:rPr lang="ru-RU" sz="2400" b="1" dirty="0">
                <a:solidFill>
                  <a:srgbClr val="00B0F0"/>
                </a:solidFill>
                <a:latin typeface="Times New Roman" pitchFamily="18" charset="0"/>
                <a:cs typeface="Times New Roman" pitchFamily="18" charset="0"/>
              </a:rPr>
              <a:t>(В 1960-е годы ленинградский скульптор Ю. Г. </a:t>
            </a:r>
            <a:r>
              <a:rPr lang="ru-RU" sz="2400" b="1" dirty="0" err="1">
                <a:solidFill>
                  <a:srgbClr val="00B0F0"/>
                </a:solidFill>
                <a:latin typeface="Times New Roman" pitchFamily="18" charset="0"/>
                <a:cs typeface="Times New Roman" pitchFamily="18" charset="0"/>
              </a:rPr>
              <a:t>Нерода</a:t>
            </a:r>
            <a:r>
              <a:rPr lang="ru-RU" sz="2400" b="1" dirty="0">
                <a:solidFill>
                  <a:srgbClr val="00B0F0"/>
                </a:solidFill>
                <a:latin typeface="Times New Roman" pitchFamily="18" charset="0"/>
                <a:cs typeface="Times New Roman" pitchFamily="18" charset="0"/>
              </a:rPr>
              <a:t> создавал для г. Горького памятник вождю пролетариата В.И. Ленину. Большевика со знаменем он взял с Я.К. </a:t>
            </a:r>
            <a:r>
              <a:rPr lang="ru-RU" sz="2400" b="1" dirty="0" err="1">
                <a:solidFill>
                  <a:srgbClr val="00B0F0"/>
                </a:solidFill>
                <a:latin typeface="Times New Roman" pitchFamily="18" charset="0"/>
                <a:cs typeface="Times New Roman" pitchFamily="18" charset="0"/>
              </a:rPr>
              <a:t>Кокушкина</a:t>
            </a:r>
            <a:r>
              <a:rPr lang="ru-RU" sz="2400" b="1" dirty="0">
                <a:solidFill>
                  <a:srgbClr val="00B0F0"/>
                </a:solidFill>
                <a:latin typeface="Times New Roman" pitchFamily="18" charset="0"/>
                <a:cs typeface="Times New Roman" pitchFamily="18" charset="0"/>
              </a:rPr>
              <a:t>.</a:t>
            </a:r>
            <a:endParaRPr lang="ru-RU" sz="2400" b="1" dirty="0">
              <a:solidFill>
                <a:srgbClr val="00B0F0"/>
              </a:solidFill>
              <a:latin typeface="Times New Roman" pitchFamily="18" charset="0"/>
              <a:cs typeface="Times New Roman" pitchFamily="18" charset="0"/>
            </a:endParaRPr>
          </a:p>
        </p:txBody>
      </p:sp>
      <p:sp>
        <p:nvSpPr>
          <p:cNvPr id="3" name="Объект 2"/>
          <p:cNvSpPr>
            <a:spLocks noGrp="1"/>
          </p:cNvSpPr>
          <p:nvPr>
            <p:ph idx="1"/>
          </p:nvPr>
        </p:nvSpPr>
        <p:spPr>
          <a:xfrm>
            <a:off x="107504" y="1600200"/>
            <a:ext cx="8856984" cy="5213176"/>
          </a:xfrm>
        </p:spPr>
        <p:txBody>
          <a:bodyPr/>
          <a:lstStyle/>
          <a:p>
            <a:endParaRPr lang="ru-RU"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628800"/>
            <a:ext cx="6717022" cy="503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844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4624"/>
            <a:ext cx="8928992" cy="6552728"/>
          </a:xfrm>
        </p:spPr>
        <p:txBody>
          <a:bodyPr>
            <a:normAutofit fontScale="90000"/>
          </a:bodyPr>
          <a:lstStyle/>
          <a:p>
            <a:r>
              <a:rPr lang="ru-RU" sz="2400" b="1" dirty="0" smtClean="0">
                <a:solidFill>
                  <a:srgbClr val="00B0F0"/>
                </a:solidFill>
                <a:latin typeface="Times New Roman" pitchFamily="18" charset="0"/>
                <a:cs typeface="Times New Roman" pitchFamily="18" charset="0"/>
              </a:rPr>
              <a:t>Высказывания Я.К. </a:t>
            </a:r>
            <a:r>
              <a:rPr lang="ru-RU" sz="2400" b="1" dirty="0" err="1" smtClean="0">
                <a:solidFill>
                  <a:srgbClr val="00B0F0"/>
                </a:solidFill>
                <a:latin typeface="Times New Roman" pitchFamily="18" charset="0"/>
                <a:cs typeface="Times New Roman" pitchFamily="18" charset="0"/>
              </a:rPr>
              <a:t>Кокушкина</a:t>
            </a:r>
            <a:r>
              <a:rPr lang="ru-RU" sz="2400" b="1" dirty="0" smtClean="0">
                <a:solidFill>
                  <a:srgbClr val="00B0F0"/>
                </a:solidFill>
                <a:latin typeface="Times New Roman" pitchFamily="18" charset="0"/>
                <a:cs typeface="Times New Roman" pitchFamily="18" charset="0"/>
              </a:rPr>
              <a:t>:</a:t>
            </a:r>
            <a:br>
              <a:rPr lang="ru-RU" sz="2400" b="1" dirty="0" smtClean="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«Сухой </a:t>
            </a:r>
            <a:r>
              <a:rPr lang="ru-RU" sz="2400" b="1" dirty="0">
                <a:solidFill>
                  <a:srgbClr val="00B0F0"/>
                </a:solidFill>
                <a:latin typeface="Times New Roman" pitchFamily="18" charset="0"/>
                <a:cs typeface="Times New Roman" pitchFamily="18" charset="0"/>
              </a:rPr>
              <a:t>закон только тогда даст быстрый и благотворный </a:t>
            </a:r>
            <a:r>
              <a:rPr lang="ru-RU" sz="2400" b="1" dirty="0" smtClean="0">
                <a:solidFill>
                  <a:srgbClr val="00B0F0"/>
                </a:solidFill>
                <a:latin typeface="Times New Roman" pitchFamily="18" charset="0"/>
                <a:cs typeface="Times New Roman" pitchFamily="18" charset="0"/>
              </a:rPr>
              <a:t>результат</a:t>
            </a:r>
            <a:r>
              <a:rPr lang="ru-RU" sz="2400" b="1" dirty="0">
                <a:solidFill>
                  <a:srgbClr val="00B0F0"/>
                </a:solidFill>
                <a:latin typeface="Times New Roman" pitchFamily="18" charset="0"/>
                <a:cs typeface="Times New Roman" pitchFamily="18" charset="0"/>
              </a:rPr>
              <a:t>, когда он не будет иметь никакой </a:t>
            </a:r>
            <a:r>
              <a:rPr lang="ru-RU" sz="2400" b="1" dirty="0" smtClean="0">
                <a:solidFill>
                  <a:srgbClr val="00B0F0"/>
                </a:solidFill>
                <a:latin typeface="Times New Roman" pitchFamily="18" charset="0"/>
                <a:cs typeface="Times New Roman" pitchFamily="18" charset="0"/>
              </a:rPr>
              <a:t>«течи</a:t>
            </a:r>
            <a:r>
              <a:rPr lang="ru-RU" sz="2400" b="1" dirty="0">
                <a:solidFill>
                  <a:srgbClr val="00B0F0"/>
                </a:solidFill>
                <a:latin typeface="Times New Roman" pitchFamily="18" charset="0"/>
                <a:cs typeface="Times New Roman" pitchFamily="18" charset="0"/>
              </a:rPr>
              <a:t>» </a:t>
            </a:r>
            <a:r>
              <a:rPr lang="ru-RU" sz="2400" b="1" dirty="0" smtClean="0">
                <a:solidFill>
                  <a:srgbClr val="00B0F0"/>
                </a:solidFill>
                <a:latin typeface="Times New Roman" pitchFamily="18" charset="0"/>
                <a:cs typeface="Times New Roman" pitchFamily="18" charset="0"/>
              </a:rPr>
              <a:t>(8 </a:t>
            </a:r>
            <a:r>
              <a:rPr lang="ru-RU" sz="2400" b="1" dirty="0">
                <a:solidFill>
                  <a:srgbClr val="00B0F0"/>
                </a:solidFill>
                <a:latin typeface="Times New Roman" pitchFamily="18" charset="0"/>
                <a:cs typeface="Times New Roman" pitchFamily="18" charset="0"/>
              </a:rPr>
              <a:t>февраля 1970 г</a:t>
            </a:r>
            <a:r>
              <a:rPr lang="ru-RU" sz="2400" b="1" dirty="0" smtClean="0">
                <a:solidFill>
                  <a:srgbClr val="00B0F0"/>
                </a:solidFill>
                <a:latin typeface="Times New Roman" pitchFamily="18" charset="0"/>
                <a:cs typeface="Times New Roman" pitchFamily="18" charset="0"/>
              </a:rPr>
              <a:t>.).</a:t>
            </a: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
            </a:r>
            <a:br>
              <a:rPr lang="ru-RU" sz="2400" b="1" dirty="0" smtClean="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 </a:t>
            </a:r>
            <a:r>
              <a:rPr lang="ru-RU" sz="2400" b="1" dirty="0">
                <a:solidFill>
                  <a:srgbClr val="00B0F0"/>
                </a:solidFill>
                <a:latin typeface="Times New Roman" pitchFamily="18" charset="0"/>
                <a:cs typeface="Times New Roman" pitchFamily="18" charset="0"/>
              </a:rPr>
              <a:t>что же является решающим звеном, ухватившись за которое всеми силами можно вытянуть всю цепь. Звеном этим является исключение </a:t>
            </a:r>
            <a:r>
              <a:rPr lang="ru-RU" sz="2400" b="1" dirty="0" smtClean="0">
                <a:solidFill>
                  <a:srgbClr val="00B0F0"/>
                </a:solidFill>
                <a:latin typeface="Times New Roman" pitchFamily="18" charset="0"/>
                <a:cs typeface="Times New Roman" pitchFamily="18" charset="0"/>
              </a:rPr>
              <a:t>алкоголя </a:t>
            </a:r>
            <a:r>
              <a:rPr lang="ru-RU" sz="2400" b="1" dirty="0">
                <a:solidFill>
                  <a:srgbClr val="00B0F0"/>
                </a:solidFill>
                <a:latin typeface="Times New Roman" pitchFamily="18" charset="0"/>
                <a:cs typeface="Times New Roman" pitchFamily="18" charset="0"/>
              </a:rPr>
              <a:t>из жизни нашего </a:t>
            </a:r>
            <a:r>
              <a:rPr lang="ru-RU" sz="2400" b="1" dirty="0" smtClean="0">
                <a:solidFill>
                  <a:srgbClr val="00B0F0"/>
                </a:solidFill>
                <a:latin typeface="Times New Roman" pitchFamily="18" charset="0"/>
                <a:cs typeface="Times New Roman" pitchFamily="18" charset="0"/>
              </a:rPr>
              <a:t>общества» (Из письма в ЦК КПСС, 1970 </a:t>
            </a:r>
            <a:r>
              <a:rPr lang="ru-RU" sz="2400" b="1" dirty="0">
                <a:solidFill>
                  <a:srgbClr val="00B0F0"/>
                </a:solidFill>
                <a:latin typeface="Times New Roman" pitchFamily="18" charset="0"/>
                <a:cs typeface="Times New Roman" pitchFamily="18" charset="0"/>
              </a:rPr>
              <a:t>год</a:t>
            </a:r>
            <a:r>
              <a:rPr lang="ru-RU" sz="2400" b="1" dirty="0" smtClean="0">
                <a:solidFill>
                  <a:srgbClr val="00B0F0"/>
                </a:solidFill>
                <a:latin typeface="Times New Roman" pitchFamily="18" charset="0"/>
                <a:cs typeface="Times New Roman" pitchFamily="18" charset="0"/>
              </a:rPr>
              <a:t>).</a:t>
            </a:r>
            <a:br>
              <a:rPr lang="ru-RU" sz="2400" b="1" dirty="0" smtClean="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«Алкоголь</a:t>
            </a:r>
            <a:r>
              <a:rPr lang="ru-RU" sz="2400" b="1" dirty="0">
                <a:solidFill>
                  <a:srgbClr val="00B0F0"/>
                </a:solidFill>
                <a:latin typeface="Times New Roman" pitchFamily="18" charset="0"/>
                <a:cs typeface="Times New Roman" pitchFamily="18" charset="0"/>
              </a:rPr>
              <a:t>, никотин как и </a:t>
            </a:r>
            <a:r>
              <a:rPr lang="ru-RU" sz="2400" b="1" dirty="0" smtClean="0">
                <a:solidFill>
                  <a:srgbClr val="00B0F0"/>
                </a:solidFill>
                <a:latin typeface="Times New Roman" pitchFamily="18" charset="0"/>
                <a:cs typeface="Times New Roman" pitchFamily="18" charset="0"/>
              </a:rPr>
              <a:t>всякий НАРКОТИК  окружим  атмосферой всеобщего ПРЕЗРЕНИЯ, НЕГОДОВАНИЯ!» (Из письма в газету </a:t>
            </a:r>
            <a:r>
              <a:rPr lang="ru-RU" sz="2400" b="1" dirty="0">
                <a:solidFill>
                  <a:srgbClr val="00B0F0"/>
                </a:solidFill>
                <a:latin typeface="Times New Roman" pitchFamily="18" charset="0"/>
                <a:cs typeface="Times New Roman" pitchFamily="18" charset="0"/>
              </a:rPr>
              <a:t>«Правда» </a:t>
            </a:r>
            <a:r>
              <a:rPr lang="ru-RU" sz="2400" b="1" dirty="0" smtClean="0">
                <a:solidFill>
                  <a:srgbClr val="00B0F0"/>
                </a:solidFill>
                <a:latin typeface="Times New Roman" pitchFamily="18" charset="0"/>
                <a:cs typeface="Times New Roman" pitchFamily="18" charset="0"/>
              </a:rPr>
              <a:t>от 20 </a:t>
            </a:r>
            <a:r>
              <a:rPr lang="ru-RU" sz="2400" b="1" dirty="0">
                <a:solidFill>
                  <a:srgbClr val="00B0F0"/>
                </a:solidFill>
                <a:latin typeface="Times New Roman" pitchFamily="18" charset="0"/>
                <a:cs typeface="Times New Roman" pitchFamily="18" charset="0"/>
              </a:rPr>
              <a:t>декабря </a:t>
            </a:r>
            <a:r>
              <a:rPr lang="ru-RU" sz="2400" b="1" dirty="0" smtClean="0">
                <a:solidFill>
                  <a:srgbClr val="00B0F0"/>
                </a:solidFill>
                <a:latin typeface="Times New Roman" pitchFamily="18" charset="0"/>
                <a:cs typeface="Times New Roman" pitchFamily="18" charset="0"/>
              </a:rPr>
              <a:t>1970 года)</a:t>
            </a:r>
            <a:br>
              <a:rPr lang="ru-RU" sz="2400" b="1" dirty="0" smtClean="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«БОЙТЕСЬ </a:t>
            </a:r>
            <a:r>
              <a:rPr lang="ru-RU" sz="2400" b="1" dirty="0">
                <a:solidFill>
                  <a:srgbClr val="00B0F0"/>
                </a:solidFill>
                <a:latin typeface="Times New Roman" pitchFamily="18" charset="0"/>
                <a:cs typeface="Times New Roman" pitchFamily="18" charset="0"/>
              </a:rPr>
              <a:t>ДАНАЙЦЕВ, ДАРЫ ПРИНОСЯЩИХ! </a:t>
            </a:r>
            <a:br>
              <a:rPr lang="ru-RU" sz="2400" b="1" dirty="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К бдительности призывал Гомер защитников Трои. А разве в наше время нашему обществу не подбрасывается этаким троянским конем зло № I - Зеленый Змий</a:t>
            </a:r>
            <a:r>
              <a:rPr lang="ru-RU" sz="2400" b="1" dirty="0" smtClean="0">
                <a:solidFill>
                  <a:srgbClr val="00B0F0"/>
                </a:solidFill>
                <a:latin typeface="Times New Roman" pitchFamily="18" charset="0"/>
                <a:cs typeface="Times New Roman" pitchFamily="18" charset="0"/>
              </a:rPr>
              <a:t>?» (1970 год).</a:t>
            </a: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t>
            </a:r>
            <a:br>
              <a:rPr lang="ru-RU" sz="2400" b="1" dirty="0">
                <a:solidFill>
                  <a:srgbClr val="00B0F0"/>
                </a:solidFill>
                <a:latin typeface="Times New Roman" pitchFamily="18" charset="0"/>
                <a:cs typeface="Times New Roman" pitchFamily="18" charset="0"/>
              </a:rPr>
            </a:br>
            <a:endParaRPr lang="ru-RU" sz="2400" b="1" dirty="0">
              <a:solidFill>
                <a:srgbClr val="00B0F0"/>
              </a:solidFill>
              <a:latin typeface="Times New Roman" pitchFamily="18" charset="0"/>
              <a:cs typeface="Times New Roman" pitchFamily="18" charset="0"/>
            </a:endParaRPr>
          </a:p>
        </p:txBody>
      </p:sp>
      <p:sp>
        <p:nvSpPr>
          <p:cNvPr id="3" name="Объект 2"/>
          <p:cNvSpPr>
            <a:spLocks noGrp="1"/>
          </p:cNvSpPr>
          <p:nvPr>
            <p:ph idx="1"/>
          </p:nvPr>
        </p:nvSpPr>
        <p:spPr>
          <a:xfrm>
            <a:off x="457200" y="6669360"/>
            <a:ext cx="8229600" cy="72008"/>
          </a:xfrm>
        </p:spPr>
        <p:txBody>
          <a:bodyPr>
            <a:normAutofit fontScale="25000" lnSpcReduction="20000"/>
          </a:bodyPr>
          <a:lstStyle/>
          <a:p>
            <a:endParaRPr lang="ru-RU" dirty="0"/>
          </a:p>
        </p:txBody>
      </p:sp>
    </p:spTree>
    <p:extLst>
      <p:ext uri="{BB962C8B-B14F-4D97-AF65-F5344CB8AC3E}">
        <p14:creationId xmlns:p14="http://schemas.microsoft.com/office/powerpoint/2010/main" val="1910142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4624"/>
            <a:ext cx="8928992" cy="6480720"/>
          </a:xfrm>
        </p:spPr>
        <p:txBody>
          <a:bodyPr>
            <a:normAutofit fontScale="90000"/>
          </a:bodyPr>
          <a:lstStyle/>
          <a:p>
            <a:r>
              <a:rPr lang="ru-RU" sz="2400" b="1" dirty="0" smtClean="0">
                <a:solidFill>
                  <a:srgbClr val="00B0F0"/>
                </a:solidFill>
                <a:latin typeface="Times New Roman" pitchFamily="18" charset="0"/>
                <a:cs typeface="Times New Roman" pitchFamily="18" charset="0"/>
              </a:rPr>
              <a:t/>
            </a:r>
            <a:br>
              <a:rPr lang="ru-RU" sz="2400" b="1" dirty="0" smtClean="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
            </a:r>
            <a:br>
              <a:rPr lang="ru-RU" sz="2400" b="1" dirty="0" smtClean="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«Самый </a:t>
            </a:r>
            <a:r>
              <a:rPr lang="ru-RU" sz="2400" b="1" dirty="0">
                <a:solidFill>
                  <a:srgbClr val="00B0F0"/>
                </a:solidFill>
                <a:latin typeface="Times New Roman" pitchFamily="18" charset="0"/>
                <a:cs typeface="Times New Roman" pitchFamily="18" charset="0"/>
              </a:rPr>
              <a:t>опасный враг - "примиренцы". Самая главная задача - спасать юношество от приобщения к пагубной </a:t>
            </a:r>
            <a:r>
              <a:rPr lang="ru-RU" sz="2400" b="1" dirty="0" smtClean="0">
                <a:solidFill>
                  <a:srgbClr val="00B0F0"/>
                </a:solidFill>
                <a:latin typeface="Times New Roman" pitchFamily="18" charset="0"/>
                <a:cs typeface="Times New Roman" pitchFamily="18" charset="0"/>
              </a:rPr>
              <a:t>привычке» (</a:t>
            </a:r>
            <a:r>
              <a:rPr lang="en-US" sz="2400" b="1" dirty="0" smtClean="0">
                <a:solidFill>
                  <a:srgbClr val="00B0F0"/>
                </a:solidFill>
                <a:latin typeface="Times New Roman" pitchFamily="18" charset="0"/>
                <a:cs typeface="Times New Roman" pitchFamily="18" charset="0"/>
              </a:rPr>
              <a:t>2I</a:t>
            </a:r>
            <a:r>
              <a:rPr lang="ru-RU" sz="2400" b="1" dirty="0" smtClean="0">
                <a:solidFill>
                  <a:srgbClr val="00B0F0"/>
                </a:solidFill>
                <a:latin typeface="Times New Roman" pitchFamily="18" charset="0"/>
                <a:cs typeface="Times New Roman" pitchFamily="18" charset="0"/>
              </a:rPr>
              <a:t> марта 19</a:t>
            </a:r>
            <a:r>
              <a:rPr lang="en-US" sz="2400" b="1" dirty="0" smtClean="0">
                <a:solidFill>
                  <a:srgbClr val="00B0F0"/>
                </a:solidFill>
                <a:latin typeface="Times New Roman" pitchFamily="18" charset="0"/>
                <a:cs typeface="Times New Roman" pitchFamily="18" charset="0"/>
              </a:rPr>
              <a:t>7I</a:t>
            </a:r>
            <a:r>
              <a:rPr lang="ru-RU" sz="2400" dirty="0" smtClean="0">
                <a:solidFill>
                  <a:srgbClr val="00B0F0"/>
                </a:solidFill>
              </a:rPr>
              <a:t> </a:t>
            </a:r>
            <a:r>
              <a:rPr lang="ru-RU" sz="2400" b="1" dirty="0" smtClean="0">
                <a:solidFill>
                  <a:srgbClr val="00B0F0"/>
                </a:solidFill>
                <a:latin typeface="Times New Roman" pitchFamily="18" charset="0"/>
                <a:cs typeface="Times New Roman" pitchFamily="18" charset="0"/>
              </a:rPr>
              <a:t>года)</a:t>
            </a:r>
            <a:br>
              <a:rPr lang="ru-RU" sz="2400" b="1" dirty="0" smtClean="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 </a:t>
            </a:r>
            <a:r>
              <a:rPr lang="ru-RU" sz="2400" b="1" dirty="0">
                <a:solidFill>
                  <a:srgbClr val="00B0F0"/>
                </a:solidFill>
                <a:latin typeface="Times New Roman" pitchFamily="18" charset="0"/>
                <a:cs typeface="Times New Roman" pitchFamily="18" charset="0"/>
              </a:rPr>
              <a:t>Союз борцов за трезвость должен быть организацией наступающей</a:t>
            </a:r>
            <a:r>
              <a:rPr lang="ru-RU" sz="2400" b="1" dirty="0" smtClean="0">
                <a:solidFill>
                  <a:srgbClr val="00B0F0"/>
                </a:solidFill>
                <a:latin typeface="Times New Roman" pitchFamily="18" charset="0"/>
                <a:cs typeface="Times New Roman" pitchFamily="18" charset="0"/>
              </a:rPr>
              <a:t>... Конечно</a:t>
            </a:r>
            <a:r>
              <a:rPr lang="ru-RU" sz="2400" b="1" dirty="0">
                <a:solidFill>
                  <a:srgbClr val="00B0F0"/>
                </a:solidFill>
                <a:latin typeface="Times New Roman" pitchFamily="18" charset="0"/>
                <a:cs typeface="Times New Roman" pitchFamily="18" charset="0"/>
              </a:rPr>
              <a:t>, члены Союза борцов за трезвость, входя в массовые организации трудящихся, будучи их членами, проводят программу Союза на исключение алкоголя из жизни общества своим примером и конкретной работой</a:t>
            </a:r>
            <a:r>
              <a:rPr lang="ru-RU" sz="2400" b="1" dirty="0" smtClean="0">
                <a:solidFill>
                  <a:srgbClr val="00B0F0"/>
                </a:solidFill>
                <a:latin typeface="Times New Roman" pitchFamily="18" charset="0"/>
                <a:cs typeface="Times New Roman" pitchFamily="18" charset="0"/>
              </a:rPr>
              <a:t>...» (1971 год)</a:t>
            </a:r>
            <a:br>
              <a:rPr lang="ru-RU" sz="2400" b="1" dirty="0" smtClean="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«Обращай </a:t>
            </a:r>
            <a:r>
              <a:rPr lang="ru-RU" sz="2400" b="1" dirty="0">
                <a:solidFill>
                  <a:srgbClr val="00B0F0"/>
                </a:solidFill>
                <a:latin typeface="Times New Roman" pitchFamily="18" charset="0"/>
                <a:cs typeface="Times New Roman" pitchFamily="18" charset="0"/>
              </a:rPr>
              <a:t>убеждения в привычки. Проверяй привычки, </a:t>
            </a:r>
            <a:r>
              <a:rPr lang="ru-RU" sz="2400" b="1" dirty="0" smtClean="0">
                <a:solidFill>
                  <a:srgbClr val="00B0F0"/>
                </a:solidFill>
                <a:latin typeface="Times New Roman" pitchFamily="18" charset="0"/>
                <a:cs typeface="Times New Roman" pitchFamily="18" charset="0"/>
              </a:rPr>
              <a:t>убежденностью. Культу </a:t>
            </a:r>
            <a:r>
              <a:rPr lang="ru-RU" sz="2400" b="1" dirty="0">
                <a:solidFill>
                  <a:srgbClr val="00B0F0"/>
                </a:solidFill>
                <a:latin typeface="Times New Roman" pitchFamily="18" charset="0"/>
                <a:cs typeface="Times New Roman" pitchFamily="18" charset="0"/>
              </a:rPr>
              <a:t>вещей предпочитай культ идей, застолью - пиршество идей» </a:t>
            </a:r>
            <a:r>
              <a:rPr lang="ru-RU" sz="2400" b="1" dirty="0" smtClean="0">
                <a:solidFill>
                  <a:srgbClr val="00B0F0"/>
                </a:solidFill>
                <a:latin typeface="Times New Roman" pitchFamily="18" charset="0"/>
                <a:cs typeface="Times New Roman" pitchFamily="18" charset="0"/>
              </a:rPr>
              <a:t>(20 </a:t>
            </a:r>
            <a:r>
              <a:rPr lang="ru-RU" sz="2400" b="1" dirty="0">
                <a:solidFill>
                  <a:srgbClr val="00B0F0"/>
                </a:solidFill>
                <a:latin typeface="Times New Roman" pitchFamily="18" charset="0"/>
                <a:cs typeface="Times New Roman" pitchFamily="18" charset="0"/>
              </a:rPr>
              <a:t>декабря 1972 </a:t>
            </a:r>
            <a:r>
              <a:rPr lang="ru-RU" sz="2400" b="1" dirty="0" smtClean="0">
                <a:solidFill>
                  <a:srgbClr val="00B0F0"/>
                </a:solidFill>
                <a:latin typeface="Times New Roman" pitchFamily="18" charset="0"/>
                <a:cs typeface="Times New Roman" pitchFamily="18" charset="0"/>
              </a:rPr>
              <a:t>года)</a:t>
            </a:r>
            <a:br>
              <a:rPr lang="ru-RU" sz="2400" b="1" dirty="0" smtClean="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«Молодые</a:t>
            </a:r>
            <a:r>
              <a:rPr lang="ru-RU" sz="2400" b="1" dirty="0">
                <a:solidFill>
                  <a:srgbClr val="00B0F0"/>
                </a:solidFill>
                <a:latin typeface="Times New Roman" pitchFamily="18" charset="0"/>
                <a:cs typeface="Times New Roman" pitchFamily="18" charset="0"/>
              </a:rPr>
              <a:t>! Создайте вокруг выпивки, как наркомании, атмосферу осуждения, нетерпимости. Особенно я обращаюсь к девушкам, ибо кто более страдает, как не женщины, от хамства пьяных мужчин?</a:t>
            </a:r>
            <a:br>
              <a:rPr lang="ru-RU" sz="2400" b="1" dirty="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Боритесь</a:t>
            </a:r>
            <a:r>
              <a:rPr lang="ru-RU" sz="2400" b="1" dirty="0" smtClean="0">
                <a:solidFill>
                  <a:srgbClr val="00B0F0"/>
                </a:solidFill>
                <a:latin typeface="Times New Roman" pitchFamily="18" charset="0"/>
                <a:cs typeface="Times New Roman" pitchFamily="18" charset="0"/>
              </a:rPr>
              <a:t>!» (Из выступления на комсомольской конференции 1</a:t>
            </a:r>
            <a:r>
              <a:rPr lang="en-US" sz="2400" b="1" dirty="0" smtClean="0">
                <a:solidFill>
                  <a:srgbClr val="00B0F0"/>
                </a:solidFill>
                <a:latin typeface="Times New Roman" pitchFamily="18" charset="0"/>
                <a:cs typeface="Times New Roman" pitchFamily="18" charset="0"/>
              </a:rPr>
              <a:t> </a:t>
            </a:r>
            <a:r>
              <a:rPr lang="ru-RU" sz="2400" b="1" dirty="0">
                <a:solidFill>
                  <a:srgbClr val="00B0F0"/>
                </a:solidFill>
                <a:latin typeface="Times New Roman" pitchFamily="18" charset="0"/>
                <a:cs typeface="Times New Roman" pitchFamily="18" charset="0"/>
              </a:rPr>
              <a:t>декабря 1973 </a:t>
            </a:r>
            <a:r>
              <a:rPr lang="ru-RU" sz="2400" b="1" dirty="0" smtClean="0">
                <a:solidFill>
                  <a:srgbClr val="00B0F0"/>
                </a:solidFill>
                <a:latin typeface="Times New Roman" pitchFamily="18" charset="0"/>
                <a:cs typeface="Times New Roman" pitchFamily="18" charset="0"/>
              </a:rPr>
              <a:t>года) </a:t>
            </a: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t>
            </a:r>
            <a:br>
              <a:rPr lang="ru-RU" sz="2400" b="1" dirty="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endParaRPr lang="ru-RU" sz="2400" b="1" dirty="0">
              <a:solidFill>
                <a:srgbClr val="00B0F0"/>
              </a:solidFill>
              <a:latin typeface="Times New Roman" pitchFamily="18" charset="0"/>
              <a:cs typeface="Times New Roman" pitchFamily="18" charset="0"/>
            </a:endParaRPr>
          </a:p>
        </p:txBody>
      </p:sp>
      <p:sp>
        <p:nvSpPr>
          <p:cNvPr id="3" name="Объект 2"/>
          <p:cNvSpPr>
            <a:spLocks noGrp="1"/>
          </p:cNvSpPr>
          <p:nvPr>
            <p:ph idx="1"/>
          </p:nvPr>
        </p:nvSpPr>
        <p:spPr>
          <a:xfrm>
            <a:off x="457200" y="6597352"/>
            <a:ext cx="8229600" cy="144016"/>
          </a:xfrm>
        </p:spPr>
        <p:txBody>
          <a:bodyPr>
            <a:normAutofit fontScale="25000" lnSpcReduction="20000"/>
          </a:bodyPr>
          <a:lstStyle/>
          <a:p>
            <a:endParaRPr lang="ru-RU" dirty="0"/>
          </a:p>
        </p:txBody>
      </p:sp>
    </p:spTree>
    <p:extLst>
      <p:ext uri="{BB962C8B-B14F-4D97-AF65-F5344CB8AC3E}">
        <p14:creationId xmlns:p14="http://schemas.microsoft.com/office/powerpoint/2010/main" val="86925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373014"/>
          </a:xfrm>
        </p:spPr>
        <p:txBody>
          <a:bodyPr>
            <a:normAutofit/>
          </a:bodyPr>
          <a:lstStyle/>
          <a:p>
            <a:r>
              <a:rPr lang="ru-RU" sz="3600" b="1" dirty="0" smtClean="0">
                <a:solidFill>
                  <a:srgbClr val="00B0F0"/>
                </a:solidFill>
                <a:latin typeface="Times New Roman" pitchFamily="18" charset="0"/>
                <a:cs typeface="Times New Roman" pitchFamily="18" charset="0"/>
              </a:rPr>
              <a:t>Яков </a:t>
            </a:r>
            <a:r>
              <a:rPr lang="ru-RU" sz="3600" b="1" dirty="0" err="1" smtClean="0">
                <a:solidFill>
                  <a:srgbClr val="00B0F0"/>
                </a:solidFill>
                <a:latin typeface="Times New Roman" pitchFamily="18" charset="0"/>
                <a:cs typeface="Times New Roman" pitchFamily="18" charset="0"/>
              </a:rPr>
              <a:t>Кокушкин</a:t>
            </a:r>
            <a:r>
              <a:rPr lang="ru-RU" sz="3600" b="1" dirty="0" smtClean="0">
                <a:solidFill>
                  <a:srgbClr val="00B0F0"/>
                </a:solidFill>
                <a:latin typeface="Times New Roman" pitchFamily="18" charset="0"/>
                <a:cs typeface="Times New Roman" pitchFamily="18" charset="0"/>
              </a:rPr>
              <a:t> перед призывам в армию в 1913 году</a:t>
            </a:r>
            <a:endParaRPr lang="ru-RU" sz="3600" b="1" dirty="0">
              <a:solidFill>
                <a:srgbClr val="00B0F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1784" y="1405660"/>
            <a:ext cx="4170455" cy="540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449693"/>
            <a:ext cx="4170455" cy="540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171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928992" cy="6480720"/>
          </a:xfrm>
        </p:spPr>
        <p:txBody>
          <a:bodyPr>
            <a:normAutofit/>
          </a:bodyPr>
          <a:lstStyle/>
          <a:p>
            <a:r>
              <a:rPr lang="ru-RU" sz="2400" b="1" dirty="0" smtClean="0">
                <a:solidFill>
                  <a:srgbClr val="00B0F0"/>
                </a:solidFill>
                <a:latin typeface="Times New Roman" pitchFamily="18" charset="0"/>
                <a:cs typeface="Times New Roman" pitchFamily="18" charset="0"/>
              </a:rPr>
              <a:t>«...</a:t>
            </a:r>
            <a:r>
              <a:rPr lang="ru-RU" sz="2400" b="1" dirty="0">
                <a:solidFill>
                  <a:srgbClr val="00B0F0"/>
                </a:solidFill>
                <a:latin typeface="Times New Roman" pitchFamily="18" charset="0"/>
                <a:cs typeface="Times New Roman" pitchFamily="18" charset="0"/>
              </a:rPr>
              <a:t>Без уничтожения ореола радости, красоты, благородства вокруг бутылки, без изжития ритуала с обязательными, по существу, выпивками, не будут иметь успеха никакие проекты постепенного сокращения выпуска спиртного, т.е. сухой закон в рассрочку» (29 ноября </a:t>
            </a:r>
            <a:r>
              <a:rPr lang="ru-RU" sz="2400" b="1" dirty="0" smtClean="0">
                <a:solidFill>
                  <a:srgbClr val="00B0F0"/>
                </a:solidFill>
                <a:latin typeface="Times New Roman" pitchFamily="18" charset="0"/>
                <a:cs typeface="Times New Roman" pitchFamily="18" charset="0"/>
              </a:rPr>
              <a:t>1975).</a:t>
            </a:r>
            <a:br>
              <a:rPr lang="ru-RU" sz="2400" b="1" dirty="0" smtClean="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smtClean="0">
                <a:solidFill>
                  <a:srgbClr val="00B0F0"/>
                </a:solidFill>
                <a:latin typeface="Times New Roman" pitchFamily="18" charset="0"/>
                <a:cs typeface="Times New Roman" pitchFamily="18" charset="0"/>
              </a:rPr>
              <a:t>«ПРЕДЛОЖЕНИЯ </a:t>
            </a:r>
            <a:r>
              <a:rPr lang="ru-RU" sz="2400" b="1" dirty="0">
                <a:solidFill>
                  <a:srgbClr val="00B0F0"/>
                </a:solidFill>
                <a:latin typeface="Times New Roman" pitchFamily="18" charset="0"/>
                <a:cs typeface="Times New Roman" pitchFamily="18" charset="0"/>
              </a:rPr>
              <a:t>ХХУ СЪЕЗДУ КПСС</a:t>
            </a:r>
            <a:br>
              <a:rPr lang="ru-RU" sz="2400" b="1" dirty="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Признать ТРЕЗВЕННОСТЬ за первоначальное достоинство советского человека, одно из самых важных направлений Генеральной линии партии</a:t>
            </a:r>
            <a:r>
              <a:rPr lang="ru-RU" sz="2400" b="1" dirty="0" smtClean="0">
                <a:solidFill>
                  <a:srgbClr val="00B0F0"/>
                </a:solidFill>
                <a:latin typeface="Times New Roman" pitchFamily="18" charset="0"/>
                <a:cs typeface="Times New Roman" pitchFamily="18" charset="0"/>
              </a:rPr>
              <a:t>. Трезвеннику </a:t>
            </a:r>
            <a:r>
              <a:rPr lang="ru-RU" sz="2400" b="1" dirty="0">
                <a:solidFill>
                  <a:srgbClr val="00B0F0"/>
                </a:solidFill>
                <a:latin typeface="Times New Roman" pitchFamily="18" charset="0"/>
                <a:cs typeface="Times New Roman" pitchFamily="18" charset="0"/>
              </a:rPr>
              <a:t>наиболее присущи чувства совести, чести, заботы об общем благе..» (7 января </a:t>
            </a:r>
            <a:r>
              <a:rPr lang="ru-RU" sz="2400" b="1" dirty="0" smtClean="0">
                <a:solidFill>
                  <a:srgbClr val="00B0F0"/>
                </a:solidFill>
                <a:latin typeface="Times New Roman" pitchFamily="18" charset="0"/>
                <a:cs typeface="Times New Roman" pitchFamily="18" charset="0"/>
              </a:rPr>
              <a:t>1976 год).</a:t>
            </a:r>
            <a:br>
              <a:rPr lang="ru-RU" sz="2400" b="1" dirty="0" smtClean="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r>
              <a:rPr lang="ru-RU" sz="2400" b="1" dirty="0">
                <a:solidFill>
                  <a:srgbClr val="00B0F0"/>
                </a:solidFill>
                <a:latin typeface="Times New Roman" pitchFamily="18" charset="0"/>
                <a:cs typeface="Times New Roman" pitchFamily="18" charset="0"/>
              </a:rPr>
              <a:t>Включить в Конституцию СССР пункт об уголовной ответственности за пропаганду </a:t>
            </a:r>
            <a:r>
              <a:rPr lang="ru-RU" sz="2400" b="1" dirty="0" err="1">
                <a:solidFill>
                  <a:srgbClr val="00B0F0"/>
                </a:solidFill>
                <a:latin typeface="Times New Roman" pitchFamily="18" charset="0"/>
                <a:cs typeface="Times New Roman" pitchFamily="18" charset="0"/>
              </a:rPr>
              <a:t>винопития</a:t>
            </a:r>
            <a:r>
              <a:rPr lang="ru-RU" sz="2400" b="1" dirty="0">
                <a:solidFill>
                  <a:srgbClr val="00B0F0"/>
                </a:solidFill>
                <a:latin typeface="Times New Roman" pitchFamily="18" charset="0"/>
                <a:cs typeface="Times New Roman" pitchFamily="18" charset="0"/>
              </a:rPr>
              <a:t> во всех видах (как и пропаганду войны</a:t>
            </a:r>
            <a:r>
              <a:rPr lang="ru-RU" sz="2400" b="1" dirty="0" smtClean="0">
                <a:solidFill>
                  <a:srgbClr val="00B0F0"/>
                </a:solidFill>
                <a:latin typeface="Times New Roman" pitchFamily="18" charset="0"/>
                <a:cs typeface="Times New Roman" pitchFamily="18" charset="0"/>
              </a:rPr>
              <a:t>) (</a:t>
            </a:r>
            <a:r>
              <a:rPr lang="ru-RU" sz="2400" b="1" smtClean="0">
                <a:solidFill>
                  <a:srgbClr val="00B0F0"/>
                </a:solidFill>
                <a:latin typeface="Times New Roman" pitchFamily="18" charset="0"/>
                <a:cs typeface="Times New Roman" pitchFamily="18" charset="0"/>
              </a:rPr>
              <a:t>1976 год). </a:t>
            </a:r>
            <a:r>
              <a:rPr lang="ru-RU" sz="2400" b="1" dirty="0">
                <a:solidFill>
                  <a:srgbClr val="00B0F0"/>
                </a:solidFill>
                <a:latin typeface="Times New Roman" pitchFamily="18" charset="0"/>
                <a:cs typeface="Times New Roman" pitchFamily="18" charset="0"/>
              </a:rPr>
              <a:t/>
            </a:r>
            <a:br>
              <a:rPr lang="ru-RU" sz="2400" b="1" dirty="0">
                <a:solidFill>
                  <a:srgbClr val="00B0F0"/>
                </a:solidFill>
                <a:latin typeface="Times New Roman" pitchFamily="18" charset="0"/>
                <a:cs typeface="Times New Roman" pitchFamily="18" charset="0"/>
              </a:rPr>
            </a:br>
            <a:endParaRPr lang="ru-RU" sz="2400" b="1" dirty="0" smtClean="0">
              <a:solidFill>
                <a:srgbClr val="00B0F0"/>
              </a:solidFill>
              <a:latin typeface="Times New Roman" pitchFamily="18" charset="0"/>
              <a:cs typeface="Times New Roman" pitchFamily="18" charset="0"/>
            </a:endParaRPr>
          </a:p>
        </p:txBody>
      </p:sp>
      <p:sp>
        <p:nvSpPr>
          <p:cNvPr id="3" name="Объект 2"/>
          <p:cNvSpPr>
            <a:spLocks noGrp="1"/>
          </p:cNvSpPr>
          <p:nvPr>
            <p:ph idx="1"/>
          </p:nvPr>
        </p:nvSpPr>
        <p:spPr>
          <a:xfrm>
            <a:off x="457200" y="6669360"/>
            <a:ext cx="8229600" cy="144016"/>
          </a:xfrm>
        </p:spPr>
        <p:txBody>
          <a:bodyPr>
            <a:normAutofit fontScale="25000" lnSpcReduction="20000"/>
          </a:bodyPr>
          <a:lstStyle/>
          <a:p>
            <a:endParaRPr lang="ru-RU" dirty="0"/>
          </a:p>
        </p:txBody>
      </p:sp>
    </p:spTree>
    <p:extLst>
      <p:ext uri="{BB962C8B-B14F-4D97-AF65-F5344CB8AC3E}">
        <p14:creationId xmlns:p14="http://schemas.microsoft.com/office/powerpoint/2010/main" val="4021810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373014"/>
          </a:xfrm>
        </p:spPr>
        <p:txBody>
          <a:bodyPr>
            <a:normAutofit/>
          </a:bodyPr>
          <a:lstStyle/>
          <a:p>
            <a:r>
              <a:rPr lang="ru-RU" sz="3200" b="1" dirty="0" err="1" smtClean="0">
                <a:solidFill>
                  <a:srgbClr val="00B0F0"/>
                </a:solidFill>
                <a:latin typeface="Times New Roman" pitchFamily="18" charset="0"/>
                <a:cs typeface="Times New Roman" pitchFamily="18" charset="0"/>
              </a:rPr>
              <a:t>Кокушкин</a:t>
            </a:r>
            <a:r>
              <a:rPr lang="ru-RU" sz="3200" b="1" dirty="0" smtClean="0">
                <a:solidFill>
                  <a:srgbClr val="00B0F0"/>
                </a:solidFill>
                <a:latin typeface="Times New Roman" pitchFamily="18" charset="0"/>
                <a:cs typeface="Times New Roman" pitchFamily="18" charset="0"/>
              </a:rPr>
              <a:t> Яков </a:t>
            </a:r>
            <a:r>
              <a:rPr lang="ru-RU" sz="3200" b="1" dirty="0" err="1" smtClean="0">
                <a:solidFill>
                  <a:srgbClr val="00B0F0"/>
                </a:solidFill>
                <a:latin typeface="Times New Roman" pitchFamily="18" charset="0"/>
                <a:cs typeface="Times New Roman" pitchFamily="18" charset="0"/>
              </a:rPr>
              <a:t>Карпович</a:t>
            </a:r>
            <a:r>
              <a:rPr lang="ru-RU" sz="3200" b="1" dirty="0" smtClean="0">
                <a:solidFill>
                  <a:srgbClr val="00B0F0"/>
                </a:solidFill>
                <a:latin typeface="Times New Roman" pitchFamily="18" charset="0"/>
                <a:cs typeface="Times New Roman" pitchFamily="18" charset="0"/>
              </a:rPr>
              <a:t> в 1914 году на Дальнем Востоке</a:t>
            </a:r>
            <a:endParaRPr lang="ru-RU" sz="3200" b="1" dirty="0">
              <a:solidFill>
                <a:srgbClr val="00B0F0"/>
              </a:solidFill>
              <a:latin typeface="Times New Roman" pitchFamily="18" charset="0"/>
              <a:cs typeface="Times New Roman" pitchFamily="18" charset="0"/>
            </a:endParaRPr>
          </a:p>
        </p:txBody>
      </p:sp>
      <p:sp>
        <p:nvSpPr>
          <p:cNvPr id="3" name="Объект 2"/>
          <p:cNvSpPr>
            <a:spLocks noGrp="1"/>
          </p:cNvSpPr>
          <p:nvPr>
            <p:ph idx="1"/>
          </p:nvPr>
        </p:nvSpPr>
        <p:spPr>
          <a:xfrm>
            <a:off x="457200" y="1484784"/>
            <a:ext cx="8229600" cy="5328592"/>
          </a:xfrm>
        </p:spPr>
        <p:txBody>
          <a:bodyPr/>
          <a:lstStyle/>
          <a:p>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1556792"/>
            <a:ext cx="3425870" cy="517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2931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4624"/>
            <a:ext cx="8229600" cy="1440160"/>
          </a:xfrm>
        </p:spPr>
        <p:txBody>
          <a:bodyPr>
            <a:normAutofit fontScale="90000"/>
          </a:bodyPr>
          <a:lstStyle/>
          <a:p>
            <a:r>
              <a:rPr lang="ru-RU" b="1" dirty="0" err="1" smtClean="0">
                <a:solidFill>
                  <a:srgbClr val="00B0F0"/>
                </a:solidFill>
                <a:latin typeface="Times New Roman" pitchFamily="18" charset="0"/>
                <a:cs typeface="Times New Roman" pitchFamily="18" charset="0"/>
              </a:rPr>
              <a:t>Кокушкин</a:t>
            </a:r>
            <a:r>
              <a:rPr lang="ru-RU" b="1" dirty="0" smtClean="0">
                <a:solidFill>
                  <a:srgbClr val="00B0F0"/>
                </a:solidFill>
                <a:latin typeface="Times New Roman" pitchFamily="18" charset="0"/>
                <a:cs typeface="Times New Roman" pitchFamily="18" charset="0"/>
              </a:rPr>
              <a:t> Яков </a:t>
            </a:r>
            <a:r>
              <a:rPr lang="ru-RU" b="1" dirty="0" err="1" smtClean="0">
                <a:solidFill>
                  <a:srgbClr val="00B0F0"/>
                </a:solidFill>
                <a:latin typeface="Times New Roman" pitchFamily="18" charset="0"/>
                <a:cs typeface="Times New Roman" pitchFamily="18" charset="0"/>
              </a:rPr>
              <a:t>Карпович</a:t>
            </a:r>
            <a:r>
              <a:rPr lang="ru-RU" b="1" dirty="0" smtClean="0">
                <a:solidFill>
                  <a:srgbClr val="00B0F0"/>
                </a:solidFill>
                <a:latin typeface="Times New Roman" pitchFamily="18" charset="0"/>
                <a:cs typeface="Times New Roman" pitchFamily="18" charset="0"/>
              </a:rPr>
              <a:t> в 1941 году - комиссар </a:t>
            </a:r>
            <a:r>
              <a:rPr lang="ru-RU" b="1" dirty="0" err="1" smtClean="0">
                <a:solidFill>
                  <a:srgbClr val="00B0F0"/>
                </a:solidFill>
                <a:latin typeface="Times New Roman" pitchFamily="18" charset="0"/>
                <a:cs typeface="Times New Roman" pitchFamily="18" charset="0"/>
              </a:rPr>
              <a:t>эвакопоезда</a:t>
            </a:r>
            <a:endParaRPr lang="ru-RU" b="1" dirty="0">
              <a:solidFill>
                <a:srgbClr val="00B0F0"/>
              </a:solidFill>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6739" y="1556792"/>
            <a:ext cx="4234461" cy="51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2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296144"/>
          </a:xfrm>
        </p:spPr>
        <p:txBody>
          <a:bodyPr>
            <a:normAutofit/>
          </a:bodyPr>
          <a:lstStyle/>
          <a:p>
            <a:r>
              <a:rPr lang="ru-RU" sz="3600" b="1" dirty="0" err="1" smtClean="0">
                <a:solidFill>
                  <a:srgbClr val="00B0F0"/>
                </a:solidFill>
                <a:latin typeface="Times New Roman" pitchFamily="18" charset="0"/>
                <a:cs typeface="Times New Roman" pitchFamily="18" charset="0"/>
              </a:rPr>
              <a:t>Кокушкин</a:t>
            </a:r>
            <a:r>
              <a:rPr lang="ru-RU" sz="3600" b="1" dirty="0" smtClean="0">
                <a:solidFill>
                  <a:srgbClr val="00B0F0"/>
                </a:solidFill>
                <a:latin typeface="Times New Roman" pitchFamily="18" charset="0"/>
                <a:cs typeface="Times New Roman" pitchFamily="18" charset="0"/>
              </a:rPr>
              <a:t> Яков </a:t>
            </a:r>
            <a:r>
              <a:rPr lang="ru-RU" sz="3600" b="1" dirty="0" err="1" smtClean="0">
                <a:solidFill>
                  <a:srgbClr val="00B0F0"/>
                </a:solidFill>
                <a:latin typeface="Times New Roman" pitchFamily="18" charset="0"/>
                <a:cs typeface="Times New Roman" pitchFamily="18" charset="0"/>
              </a:rPr>
              <a:t>Карпович</a:t>
            </a:r>
            <a:r>
              <a:rPr lang="ru-RU" sz="3600" b="1" dirty="0" smtClean="0">
                <a:solidFill>
                  <a:srgbClr val="00B0F0"/>
                </a:solidFill>
                <a:latin typeface="Times New Roman" pitchFamily="18" charset="0"/>
                <a:cs typeface="Times New Roman" pitchFamily="18" charset="0"/>
              </a:rPr>
              <a:t> в середине 60-х годов </a:t>
            </a:r>
            <a:r>
              <a:rPr lang="en-US" sz="3600" b="1" dirty="0" smtClean="0">
                <a:solidFill>
                  <a:srgbClr val="00B0F0"/>
                </a:solidFill>
                <a:latin typeface="Times New Roman" pitchFamily="18" charset="0"/>
                <a:cs typeface="Times New Roman" pitchFamily="18" charset="0"/>
              </a:rPr>
              <a:t>XX </a:t>
            </a:r>
            <a:r>
              <a:rPr lang="ru-RU" sz="3600" b="1" dirty="0" smtClean="0">
                <a:solidFill>
                  <a:srgbClr val="00B0F0"/>
                </a:solidFill>
                <a:latin typeface="Times New Roman" pitchFamily="18" charset="0"/>
                <a:cs typeface="Times New Roman" pitchFamily="18" charset="0"/>
              </a:rPr>
              <a:t>века</a:t>
            </a:r>
            <a:endParaRPr lang="ru-RU" sz="3600" b="1" dirty="0">
              <a:solidFill>
                <a:srgbClr val="00B0F0"/>
              </a:solidFill>
              <a:latin typeface="Times New Roman" pitchFamily="18" charset="0"/>
              <a:cs typeface="Times New Roman" pitchFamily="18"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6206" y="1334547"/>
            <a:ext cx="4258042" cy="547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353428"/>
            <a:ext cx="4258042" cy="547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716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298378"/>
          </a:xfrm>
        </p:spPr>
        <p:txBody>
          <a:bodyPr>
            <a:normAutofit/>
          </a:bodyPr>
          <a:lstStyle/>
          <a:p>
            <a:r>
              <a:rPr lang="ru-RU" sz="2800" b="1" dirty="0" smtClean="0">
                <a:solidFill>
                  <a:srgbClr val="00B0F0"/>
                </a:solidFill>
                <a:latin typeface="Times New Roman" pitchFamily="18" charset="0"/>
                <a:cs typeface="Times New Roman" pitchFamily="18" charset="0"/>
              </a:rPr>
              <a:t>17 сентября 1961 года Яков </a:t>
            </a:r>
            <a:r>
              <a:rPr lang="ru-RU" sz="2800" b="1" dirty="0" err="1" smtClean="0">
                <a:solidFill>
                  <a:srgbClr val="00B0F0"/>
                </a:solidFill>
                <a:latin typeface="Times New Roman" pitchFamily="18" charset="0"/>
                <a:cs typeface="Times New Roman" pitchFamily="18" charset="0"/>
              </a:rPr>
              <a:t>Карпович</a:t>
            </a:r>
            <a:r>
              <a:rPr lang="ru-RU" sz="2800" b="1" dirty="0" smtClean="0">
                <a:solidFill>
                  <a:srgbClr val="00B0F0"/>
                </a:solidFill>
                <a:latin typeface="Times New Roman" pitchFamily="18" charset="0"/>
                <a:cs typeface="Times New Roman" pitchFamily="18" charset="0"/>
              </a:rPr>
              <a:t> </a:t>
            </a:r>
            <a:r>
              <a:rPr lang="ru-RU" sz="2800" b="1" dirty="0" err="1" smtClean="0">
                <a:solidFill>
                  <a:srgbClr val="00B0F0"/>
                </a:solidFill>
                <a:latin typeface="Times New Roman" pitchFamily="18" charset="0"/>
                <a:cs typeface="Times New Roman" pitchFamily="18" charset="0"/>
              </a:rPr>
              <a:t>Кокушкин</a:t>
            </a:r>
            <a:r>
              <a:rPr lang="ru-RU" sz="2800" b="1" dirty="0" smtClean="0">
                <a:solidFill>
                  <a:srgbClr val="00B0F0"/>
                </a:solidFill>
                <a:latin typeface="Times New Roman" pitchFamily="18" charset="0"/>
                <a:cs typeface="Times New Roman" pitchFamily="18" charset="0"/>
              </a:rPr>
              <a:t>, писал в газету «Правда»: "Партия осуждает все виды излишеств, распущенности, потребление алкоголя, как самого гнусного самоотравления. Член партии, пристрастный к спиртному, не терпим на руководящей и государственной работе" </a:t>
            </a:r>
            <a:endParaRPr lang="ru-RU" sz="2800" b="1" dirty="0">
              <a:solidFill>
                <a:srgbClr val="00B0F0"/>
              </a:solidFill>
              <a:latin typeface="Times New Roman" pitchFamily="18" charset="0"/>
              <a:cs typeface="Times New Roman" pitchFamily="18" charset="0"/>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9" y="4077073"/>
            <a:ext cx="5184567" cy="129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12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2232248"/>
          </a:xfrm>
        </p:spPr>
        <p:txBody>
          <a:bodyPr>
            <a:normAutofit fontScale="90000"/>
          </a:bodyPr>
          <a:lstStyle/>
          <a:p>
            <a:r>
              <a:rPr lang="ru-RU" sz="3600" b="1" dirty="0" smtClean="0">
                <a:solidFill>
                  <a:srgbClr val="00B0F0"/>
                </a:solidFill>
                <a:latin typeface="Times New Roman" pitchFamily="18" charset="0"/>
                <a:cs typeface="Times New Roman" pitchFamily="18" charset="0"/>
              </a:rPr>
              <a:t>«Следует рассматривать борьбу с пьянством как задачу политическую,</a:t>
            </a:r>
            <a:br>
              <a:rPr lang="ru-RU" sz="3600" b="1" dirty="0" smtClean="0">
                <a:solidFill>
                  <a:srgbClr val="00B0F0"/>
                </a:solidFill>
                <a:latin typeface="Times New Roman" pitchFamily="18" charset="0"/>
                <a:cs typeface="Times New Roman" pitchFamily="18" charset="0"/>
              </a:rPr>
            </a:br>
            <a:r>
              <a:rPr lang="ru-RU" sz="3600" b="1" dirty="0" smtClean="0">
                <a:solidFill>
                  <a:srgbClr val="00B0F0"/>
                </a:solidFill>
                <a:latin typeface="Times New Roman" pitchFamily="18" charset="0"/>
                <a:cs typeface="Times New Roman" pitchFamily="18" charset="0"/>
              </a:rPr>
              <a:t>партийную, а не </a:t>
            </a:r>
            <a:r>
              <a:rPr lang="ru-RU" sz="3600" b="1" dirty="0" err="1" smtClean="0">
                <a:solidFill>
                  <a:srgbClr val="00B0F0"/>
                </a:solidFill>
                <a:latin typeface="Times New Roman" pitchFamily="18" charset="0"/>
                <a:cs typeface="Times New Roman" pitchFamily="18" charset="0"/>
              </a:rPr>
              <a:t>узкобытовую</a:t>
            </a:r>
            <a:r>
              <a:rPr lang="ru-RU" sz="3600" b="1" dirty="0" smtClean="0">
                <a:solidFill>
                  <a:srgbClr val="00B0F0"/>
                </a:solidFill>
                <a:latin typeface="Times New Roman" pitchFamily="18" charset="0"/>
                <a:cs typeface="Times New Roman" pitchFamily="18" charset="0"/>
              </a:rPr>
              <a:t>» (Правда. – 1965. – 19 сентября)</a:t>
            </a:r>
            <a:br>
              <a:rPr lang="ru-RU" sz="3600" b="1" dirty="0" smtClean="0">
                <a:solidFill>
                  <a:srgbClr val="00B0F0"/>
                </a:solidFill>
                <a:latin typeface="Times New Roman" pitchFamily="18" charset="0"/>
                <a:cs typeface="Times New Roman" pitchFamily="18" charset="0"/>
              </a:rPr>
            </a:br>
            <a:endParaRPr lang="ru-RU" sz="3600" b="1" dirty="0">
              <a:solidFill>
                <a:srgbClr val="00B0F0"/>
              </a:solidFill>
              <a:latin typeface="Times New Roman" pitchFamily="18" charset="0"/>
              <a:cs typeface="Times New Roman" pitchFamily="18" charset="0"/>
            </a:endParaRPr>
          </a:p>
        </p:txBody>
      </p:sp>
      <p:pic>
        <p:nvPicPr>
          <p:cNvPr id="4" name="Объект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060848"/>
            <a:ext cx="7920880" cy="4528865"/>
          </a:xfrm>
          <a:prstGeom prst="rect">
            <a:avLst/>
          </a:prstGeom>
          <a:noFill/>
          <a:ln>
            <a:noFill/>
          </a:ln>
        </p:spPr>
      </p:pic>
    </p:spTree>
    <p:extLst>
      <p:ext uri="{BB962C8B-B14F-4D97-AF65-F5344CB8AC3E}">
        <p14:creationId xmlns:p14="http://schemas.microsoft.com/office/powerpoint/2010/main" val="3819215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98178"/>
          </a:xfrm>
        </p:spPr>
        <p:txBody>
          <a:bodyPr>
            <a:normAutofit/>
          </a:bodyPr>
          <a:lstStyle/>
          <a:p>
            <a:r>
              <a:rPr lang="ru-RU" sz="3600" b="1" dirty="0" smtClean="0">
                <a:solidFill>
                  <a:srgbClr val="00B0F0"/>
                </a:solidFill>
                <a:latin typeface="Times New Roman" pitchFamily="18" charset="0"/>
                <a:cs typeface="Times New Roman" pitchFamily="18" charset="0"/>
              </a:rPr>
              <a:t>«Если взяться по-рабочему» "Правда" за 18 октября 1970 года.</a:t>
            </a:r>
            <a:endParaRPr lang="ru-RU" sz="3600" b="1" dirty="0">
              <a:solidFill>
                <a:srgbClr val="00B0F0"/>
              </a:solidFill>
              <a:latin typeface="Times New Roman" pitchFamily="18" charset="0"/>
              <a:cs typeface="Times New Roman" pitchFamily="18" charset="0"/>
            </a:endParaRPr>
          </a:p>
        </p:txBody>
      </p:sp>
      <p:sp>
        <p:nvSpPr>
          <p:cNvPr id="3" name="Объект 2"/>
          <p:cNvSpPr>
            <a:spLocks noGrp="1"/>
          </p:cNvSpPr>
          <p:nvPr>
            <p:ph idx="1"/>
          </p:nvPr>
        </p:nvSpPr>
        <p:spPr>
          <a:xfrm>
            <a:off x="179512" y="1844824"/>
            <a:ext cx="8856984" cy="4896544"/>
          </a:xfrm>
        </p:spPr>
        <p:txBody>
          <a:bodyPr/>
          <a:lstStyle/>
          <a:p>
            <a:endParaRPr lang="ru-RU" dirty="0"/>
          </a:p>
        </p:txBody>
      </p:sp>
    </p:spTree>
    <p:extLst>
      <p:ext uri="{BB962C8B-B14F-4D97-AF65-F5344CB8AC3E}">
        <p14:creationId xmlns:p14="http://schemas.microsoft.com/office/powerpoint/2010/main" val="73931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512168"/>
          </a:xfrm>
        </p:spPr>
        <p:txBody>
          <a:bodyPr>
            <a:noAutofit/>
          </a:bodyPr>
          <a:lstStyle/>
          <a:p>
            <a:r>
              <a:rPr lang="ru-RU" sz="3200" b="1" dirty="0" smtClean="0">
                <a:solidFill>
                  <a:srgbClr val="00B0F0"/>
                </a:solidFill>
                <a:latin typeface="Times New Roman" pitchFamily="18" charset="0"/>
                <a:cs typeface="Times New Roman" pitchFamily="18" charset="0"/>
              </a:rPr>
              <a:t>27 июля 1968 года в Нижнем Новгороде был создан оргкомитет по формированию Общества трезвости РСФСР</a:t>
            </a:r>
            <a:endParaRPr lang="ru-RU" sz="3200" b="1" dirty="0">
              <a:solidFill>
                <a:srgbClr val="00B0F0"/>
              </a:solidFill>
              <a:latin typeface="Times New Roman" pitchFamily="18" charset="0"/>
              <a:cs typeface="Times New Roman" pitchFamily="18" charset="0"/>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6513" y="1700808"/>
            <a:ext cx="671788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38419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353</Words>
  <Application>Microsoft Office PowerPoint</Application>
  <PresentationFormat>Экран (4:3)</PresentationFormat>
  <Paragraphs>20</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Кокушкин Яков Карпович (29 декабря 1892 года – 17 июля 1984 года) </vt:lpstr>
      <vt:lpstr>Яков Кокушкин перед призывам в армию в 1913 году</vt:lpstr>
      <vt:lpstr>Кокушкин Яков Карпович в 1914 году на Дальнем Востоке</vt:lpstr>
      <vt:lpstr>Кокушкин Яков Карпович в 1941 году - комиссар эвакопоезда</vt:lpstr>
      <vt:lpstr>Кокушкин Яков Карпович в середине 60-х годов XX века</vt:lpstr>
      <vt:lpstr>17 сентября 1961 года Яков Карпович Кокушкин, писал в газету «Правда»: "Партия осуждает все виды излишеств, распущенности, потребление алкоголя, как самого гнусного самоотравления. Член партии, пристрастный к спиртному, не терпим на руководящей и государственной работе" </vt:lpstr>
      <vt:lpstr>«Следует рассматривать борьбу с пьянством как задачу политическую, партийную, а не узкобытовую» (Правда. – 1965. – 19 сентября) </vt:lpstr>
      <vt:lpstr>«Если взяться по-рабочему» "Правда" за 18 октября 1970 года.</vt:lpstr>
      <vt:lpstr>27 июля 1968 года в Нижнем Новгороде был создан оргкомитет по формированию Общества трезвости РСФСР</vt:lpstr>
      <vt:lpstr>Иванов Николай Владимирович (1907 год – 1976 год) - заведующий кафедрой психиатрии Горьковского государственного медицинского института, доктор медицинских наук, профессор, член Президиума Оргкомитета по созданию Российского общества трезвости </vt:lpstr>
      <vt:lpstr>Королёв Борис Алексеевич (7 декабря 1909 года — 26 февраля 2010 года) — доктор медицинских наук, профессор, академик, советский и российский кардиохирург, член Президиума Оргкомитета по созданию Российского общества трезвости </vt:lpstr>
      <vt:lpstr>Сулима Игорь Дмитриевич - генерал-майор, председатель Совета ветеранов комсомола Горьковской области, член Президиума Оргкомитета по созданию Российского общества трезвости </vt:lpstr>
      <vt:lpstr>Семья Кокушкиных в 1975 году. Верхний ряд: Мир, Андрей Средний ряд: Леонид, Мэльс, Дмитрий, Софья Нижний ряд: Искра, Лариса Васильевна, Яков Карпович, Корманьола</vt:lpstr>
      <vt:lpstr>Яков Карпович Кокушкин и Геннадий Андреевич Шичко в Нижнем Новгороде (1976 год)</vt:lpstr>
      <vt:lpstr>Кокушкин Я.К. с Басовым Н.Н. (декабрь 1981 года)</vt:lpstr>
      <vt:lpstr>Яков Карпович Кокушкин в начале 80-х годов XX века</vt:lpstr>
      <vt:lpstr>Скульптурная группа на площади Ленина в Нижнем Новгороде (В 1960-е годы ленинградский скульптор Ю. Г. Нерода создавал для г. Горького памятник вождю пролетариата В.И. Ленину. Большевика со знаменем он взял с Я.К. Кокушкина.</vt:lpstr>
      <vt:lpstr>Высказывания Я.К. Кокушкина: «Сухой закон только тогда даст быстрый и благотворный результат, когда он не будет иметь никакой «течи» (8 февраля 1970 г.).  «... что же является решающим звеном, ухватившись за которое всеми силами можно вытянуть всю цепь. Звеном этим является исключение алкоголя из жизни нашего общества» (Из письма в ЦК КПСС, 1970 год).  «Алкоголь, никотин как и всякий НАРКОТИК  окружим  атмосферой всеобщего ПРЕЗРЕНИЯ, НЕГОДОВАНИЯ!» (Из письма в газету «Правда» от 20 декабря 1970 года)  «БОЙТЕСЬ ДАНАЙЦЕВ, ДАРЫ ПРИНОСЯЩИХ!  К бдительности призывал Гомер защитников Трои. А разве в наше время нашему обществу не подбрасывается этаким троянским конем зло № I - Зеленый Змий?» (1970 год).   </vt:lpstr>
      <vt:lpstr>   «Самый опасный враг - "примиренцы". Самая главная задача - спасать юношество от приобщения к пагубной привычке» (2I марта 197I года)  «... Союз борцов за трезвость должен быть организацией наступающей... Конечно, члены Союза борцов за трезвость, входя в массовые организации трудящихся, будучи их членами, проводят программу Союза на исключение алкоголя из жизни общества своим примером и конкретной работой...» (1971 год)  «Обращай убеждения в привычки. Проверяй привычки, убежденностью. Культу вещей предпочитай культ идей, застолью - пиршество идей» (20 декабря 1972 года)  «Молодые! Создайте вокруг выпивки, как наркомании, атмосферу осуждения, нетерпимости. Особенно я обращаюсь к девушкам, ибо кто более страдает, как не женщины, от хамства пьяных мужчин? Боритесь!» (Из выступления на комсомольской конференции 1 декабря 1973 года)     </vt:lpstr>
      <vt:lpstr>«...Без уничтожения ореола радости, красоты, благородства вокруг бутылки, без изжития ритуала с обязательными, по существу, выпивками, не будут иметь успеха никакие проекты постепенного сокращения выпуска спиртного, т.е. сухой закон в рассрочку» (29 ноября 1975).  «ПРЕДЛОЖЕНИЯ ХХУ СЪЕЗДУ КПСС  Признать ТРЕЗВЕННОСТЬ за первоначальное достоинство советского человека, одно из самых важных направлений Генеральной линии партии. Трезвеннику наиболее присущи чувства совести, чести, заботы об общем благе..» (7 января 1976 год).  Включить в Конституцию СССР пункт об уголовной ответственности за пропаганду винопития во всех видах (как и пропаганду войны) (1976 год).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Кокушкин Яков Карпович</dc:title>
  <dc:creator>User</dc:creator>
  <cp:lastModifiedBy>User</cp:lastModifiedBy>
  <cp:revision>27</cp:revision>
  <dcterms:created xsi:type="dcterms:W3CDTF">2017-11-11T09:40:48Z</dcterms:created>
  <dcterms:modified xsi:type="dcterms:W3CDTF">2017-12-06T10:34:08Z</dcterms:modified>
</cp:coreProperties>
</file>