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FBB2-4C96-4803-BEFF-0CAEDD8CC073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5CD0-B200-4A5D-AA43-8E6625CF3B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FBB2-4C96-4803-BEFF-0CAEDD8CC073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5CD0-B200-4A5D-AA43-8E6625CF3B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FBB2-4C96-4803-BEFF-0CAEDD8CC073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5CD0-B200-4A5D-AA43-8E6625CF3B8F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FBB2-4C96-4803-BEFF-0CAEDD8CC073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5CD0-B200-4A5D-AA43-8E6625CF3B8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FBB2-4C96-4803-BEFF-0CAEDD8CC073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5CD0-B200-4A5D-AA43-8E6625CF3B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FBB2-4C96-4803-BEFF-0CAEDD8CC073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5CD0-B200-4A5D-AA43-8E6625CF3B8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FBB2-4C96-4803-BEFF-0CAEDD8CC073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5CD0-B200-4A5D-AA43-8E6625CF3B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FBB2-4C96-4803-BEFF-0CAEDD8CC073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5CD0-B200-4A5D-AA43-8E6625CF3B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FBB2-4C96-4803-BEFF-0CAEDD8CC073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5CD0-B200-4A5D-AA43-8E6625CF3B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FBB2-4C96-4803-BEFF-0CAEDD8CC073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5CD0-B200-4A5D-AA43-8E6625CF3B8F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FBB2-4C96-4803-BEFF-0CAEDD8CC073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5CD0-B200-4A5D-AA43-8E6625CF3B8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5FBB2-4C96-4803-BEFF-0CAEDD8CC073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55A5CD0-B200-4A5D-AA43-8E6625CF3B8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foto.rambler.ru/photos/4cd2e3c7-6a16-f3ba-366b-79b84245d585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BA%D0%BE%D1%82%D0%BE%D0%B2%D0%BE%D0%B4%D1%81%D1%82%D0%B2%D0%BE" TargetMode="External"/><Relationship Id="rId7" Type="http://schemas.openxmlformats.org/officeDocument/2006/relationships/image" Target="../media/image11.jpeg"/><Relationship Id="rId2" Type="http://schemas.openxmlformats.org/officeDocument/2006/relationships/hyperlink" Target="http://ru.wikipedia.org/wiki/%D0%A1%D1%8B%D1%80%D0%B4%D0%B0%D1%80%D1%8C%D1%8F_%28%D1%80%D0%B5%D0%BA%D0%B0%29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commons.wikimedia.org/wiki/File:Woman_of_Kanguy.jpg?uselang=ru" TargetMode="External"/><Relationship Id="rId5" Type="http://schemas.openxmlformats.org/officeDocument/2006/relationships/hyperlink" Target="http://ru.wikipedia.org/wiki/%D0%9A%D0%B0%D0%BD%D0%B3%D1%8E%D0%B9" TargetMode="External"/><Relationship Id="rId4" Type="http://schemas.openxmlformats.org/officeDocument/2006/relationships/hyperlink" Target="http://ru.wikipedia.org/wiki/%D0%9F%D0%B8%D1%81%D1%8C%D0%BC%D0%B5%D0%BD%D0%BD%D0%BE%D1%81%D1%82%D1%8C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VI" TargetMode="External"/><Relationship Id="rId2" Type="http://schemas.openxmlformats.org/officeDocument/2006/relationships/hyperlink" Target="http://ru.wikipedia.org/wiki/I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eg"/><Relationship Id="rId4" Type="http://schemas.openxmlformats.org/officeDocument/2006/relationships/hyperlink" Target="http://ru.wikipedia.org/wiki/%D0%93%D1%83%D0%BD%D0%BD%D1%8B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A%D1%83%D0%BC%D1%8B%D1%81" TargetMode="External"/><Relationship Id="rId3" Type="http://schemas.openxmlformats.org/officeDocument/2006/relationships/hyperlink" Target="http://ru.wikipedia.org/wiki/603_%D0%B3%D0%BE%D0%B4" TargetMode="External"/><Relationship Id="rId7" Type="http://schemas.openxmlformats.org/officeDocument/2006/relationships/hyperlink" Target="http://ru.wikipedia.org/wiki/%D0%9C%D1%8F%D1%81%D0%BE" TargetMode="External"/><Relationship Id="rId2" Type="http://schemas.openxmlformats.org/officeDocument/2006/relationships/hyperlink" Target="http://ru.wikipedia.org/wiki/VI_%D0%B2%D0%B5%D0%BA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ru.wikipedia.org/wiki/%D0%A1%D0%BA%D0%BE%D1%82%D0%BE%D0%B2%D0%BE%D0%B4%D1%81%D1%82%D0%B2%D0%BE" TargetMode="External"/><Relationship Id="rId5" Type="http://schemas.openxmlformats.org/officeDocument/2006/relationships/hyperlink" Target="http://ru.wikipedia.org/wiki/%D0%92%D0%BE%D1%81%D1%82%D0%BE%D1%87%D0%BD%D0%BE-%D1%82%D1%8E%D1%80%D0%BA%D1%81%D0%BA%D0%B8%D0%B9_%D0%BA%D0%B0%D0%B3%D0%B0%D0%BD%D0%B0%D1%82" TargetMode="External"/><Relationship Id="rId10" Type="http://schemas.openxmlformats.org/officeDocument/2006/relationships/image" Target="../media/image13.png"/><Relationship Id="rId4" Type="http://schemas.openxmlformats.org/officeDocument/2006/relationships/hyperlink" Target="http://ru.wikipedia.org/wiki/%D0%97%D0%B0%D0%BF%D0%B0%D0%B4%D0%BD%D0%BE-%D1%82%D1%8E%D1%80%D0%BA%D1%81%D0%BA%D0%B8%D0%B9_%D0%BA%D0%B0%D0%B3%D0%B0%D0%BD%D0%B0%D1%82" TargetMode="External"/><Relationship Id="rId9" Type="http://schemas.openxmlformats.org/officeDocument/2006/relationships/hyperlink" Target="http://ru.wikipedia.org/wiki/%D0%A2%D1%8E%D1%80%D0%BA%D1%81%D0%BA%D0%B8%D0%B9_%D0%BA%D0%B0%D0%B3%D0%B0%D0%BD%D0%B0%D1%82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IX_%D0%B2%D0%B5%D0%BA" TargetMode="External"/><Relationship Id="rId2" Type="http://schemas.openxmlformats.org/officeDocument/2006/relationships/hyperlink" Target="http://ru.wikipedia.org/wiki/VIII_%D0%B2%D0%B5%D0%BA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3%D0%B3%D1%80%D1%8B" TargetMode="External"/><Relationship Id="rId2" Type="http://schemas.openxmlformats.org/officeDocument/2006/relationships/hyperlink" Target="http://ru.wikipedia.org/wiki/%D0%A2%D1%8E%D1%80%D0%BA%D1%8E%D1%82%D1%8B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hyperlink" Target="http://ru.wikipedia.org/wiki/%D0%A5%D0%B0%D0%B7%D0%B0%D1%80%D1%81%D0%BA%D0%B8%D0%B9_%D0%BA%D0%B0%D0%B3%D0%B0%D0%BD%D0%B0%D1%82" TargetMode="External"/><Relationship Id="rId4" Type="http://schemas.openxmlformats.org/officeDocument/2006/relationships/hyperlink" Target="http://ru.wikipedia.org/wiki/%D0%A1%D0%B0%D1%80%D0%BC%D0%B0%D1%82%D1%8B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1%D0%B5%D0%BB%D1%8C%D0%B4%D0%B6%D1%83%D0%BA%D0%B8" TargetMode="External"/><Relationship Id="rId13" Type="http://schemas.openxmlformats.org/officeDocument/2006/relationships/hyperlink" Target="http://ru.wikipedia.org/wiki/%D0%90%D0%BB%D0%B0_%D0%B0%D0%B4-%D0%94%D0%B8%D0%BD_%D0%9C%D1%83%D1%85%D0%B0%D0%BC%D0%BC%D0%B5%D0%B4_II" TargetMode="External"/><Relationship Id="rId3" Type="http://schemas.openxmlformats.org/officeDocument/2006/relationships/hyperlink" Target="http://ru.wikipedia.org/wiki/958" TargetMode="External"/><Relationship Id="rId7" Type="http://schemas.openxmlformats.org/officeDocument/2006/relationships/hyperlink" Target="http://ru.wikipedia.org/wiki/1089_%D0%B3%D0%BE%D0%B4" TargetMode="External"/><Relationship Id="rId12" Type="http://schemas.openxmlformats.org/officeDocument/2006/relationships/hyperlink" Target="http://ru.wikipedia.org/wiki/%D0%93%D0%BE%D1%81%D1%83%D0%B4%D0%B0%D1%80%D1%81%D1%82%D0%B2%D0%BE_%D0%A5%D0%BE%D1%80%D0%B5%D0%B7%D0%BC%D1%88%D0%B0%D1%85%D0%BE%D0%B2" TargetMode="External"/><Relationship Id="rId2" Type="http://schemas.openxmlformats.org/officeDocument/2006/relationships/hyperlink" Target="http://ru.wikipedia.org/wiki/956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ru.wikipedia.org/wiki/%D0%92%D0%BE%D1%81%D1%82%D0%BE%D1%87%D0%BD%D0%BE-%D0%9A%D0%B0%D1%80%D0%B0%D1%85%D0%B0%D0%BD%D0%B8%D0%B4%D1%81%D0%BA%D0%BE%D0%B5_%D1%85%D0%B0%D0%BD%D1%81%D1%82%D0%B2%D0%BE" TargetMode="External"/><Relationship Id="rId11" Type="http://schemas.openxmlformats.org/officeDocument/2006/relationships/hyperlink" Target="http://ru.wikipedia.org/wiki/1210_%D0%B3%D0%BE%D0%B4" TargetMode="External"/><Relationship Id="rId5" Type="http://schemas.openxmlformats.org/officeDocument/2006/relationships/hyperlink" Target="http://ru.wikipedia.org/wiki/%D0%97%D0%B0%D0%BF%D0%B0%D0%B4%D0%BD%D0%BE-%D0%9A%D0%B0%D1%80%D0%B0%D1%85%D0%B0%D0%BD%D0%B8%D0%B4%D1%81%D0%BA%D0%BE%D0%B5_%D1%85%D0%B0%D0%BD%D1%81%D1%82%D0%B2%D0%BE" TargetMode="External"/><Relationship Id="rId10" Type="http://schemas.openxmlformats.org/officeDocument/2006/relationships/hyperlink" Target="http://ru.wikipedia.org/wiki/%D0%93%D0%BE%D1%81%D1%83%D0%B4%D0%B0%D1%80%D1%81%D1%82%D0%B2%D0%BE_%D0%BA%D0%B0%D1%80%D0%B0%D0%BA%D0%B8%D1%82%D0%B0%D0%B5%D0%B2" TargetMode="External"/><Relationship Id="rId4" Type="http://schemas.openxmlformats.org/officeDocument/2006/relationships/hyperlink" Target="http://ru.wikipedia.org/wiki/1040_%D0%B3%D0%BE%D0%B4" TargetMode="External"/><Relationship Id="rId9" Type="http://schemas.openxmlformats.org/officeDocument/2006/relationships/hyperlink" Target="http://ru.wikipedia.org/wiki/1141_%D0%B3%D0%BE%D0%B4" TargetMode="External"/><Relationship Id="rId1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1%D0%B5%D0%BC%D0%B8%D1%80%D0%B5%D1%87%D1%8C%D0%B5" TargetMode="External"/><Relationship Id="rId3" Type="http://schemas.openxmlformats.org/officeDocument/2006/relationships/hyperlink" Target="http://ru.wikipedia.org/wiki/%D0%A5%D0%BE%D1%80%D0%B5%D0%B7%D0%BC" TargetMode="External"/><Relationship Id="rId7" Type="http://schemas.openxmlformats.org/officeDocument/2006/relationships/hyperlink" Target="http://ru.wikipedia.org/wiki/%D0%9A%D0%B0%D0%B7%D0%B0%D1%85%D1%81%D1%82%D0%B0%D0%BD" TargetMode="External"/><Relationship Id="rId2" Type="http://schemas.openxmlformats.org/officeDocument/2006/relationships/hyperlink" Target="http://ru.wikipedia.org/wiki/XI_%D0%B2%D0%B5%D0%BA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ru.wikipedia.org/wiki/%D0%A1%D0%B5%D0%B2%D0%B5%D1%80%D0%BD%D0%BE%D0%B5_%D0%9F%D1%80%D0%B8%D1%87%D0%B5%D1%80%D0%BD%D0%BE%D0%BC%D0%BE%D1%80%D1%8C%D0%B5" TargetMode="External"/><Relationship Id="rId5" Type="http://schemas.openxmlformats.org/officeDocument/2006/relationships/hyperlink" Target="http://ru.wikipedia.org/wiki/%D0%A1%D1%80%D0%B5%D0%B4%D0%BD%D1%8F%D1%8F_%D0%90%D0%B7%D0%B8%D1%8F" TargetMode="External"/><Relationship Id="rId4" Type="http://schemas.openxmlformats.org/officeDocument/2006/relationships/hyperlink" Target="http://ru.wikipedia.org/wiki/%D0%A1%D1%8B%D1%80%D0%B4%D0%B0%D1%80%D1%8C%D1%8F" TargetMode="External"/><Relationship Id="rId9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C%D0%BE%D0%BD%D0%B3%D0%BE%D0%BB%D0%BE-%D1%82%D0%B0%D1%82%D0%B0%D1%80%D1%8B" TargetMode="External"/><Relationship Id="rId3" Type="http://schemas.openxmlformats.org/officeDocument/2006/relationships/hyperlink" Target="http://ru.wikipedia.org/wiki/1194" TargetMode="External"/><Relationship Id="rId7" Type="http://schemas.openxmlformats.org/officeDocument/2006/relationships/hyperlink" Target="http://ru.wikipedia.org/wiki/%D0%9A%D0%B8%D0%B4%D0%B0%D0%BD%D0%B8" TargetMode="External"/><Relationship Id="rId2" Type="http://schemas.openxmlformats.org/officeDocument/2006/relationships/hyperlink" Target="http://ru.wikipedia.org/wiki/1037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ru.wikipedia.org/wiki/%D0%A1%D0%B5%D0%BB%D1%8C%D0%B4%D0%B6%D1%83%D0%BA%D0%B8" TargetMode="External"/><Relationship Id="rId5" Type="http://schemas.openxmlformats.org/officeDocument/2006/relationships/hyperlink" Target="http://ru.wikipedia.org/wiki/1125_%D0%B3%D0%BE%D0%B4" TargetMode="External"/><Relationship Id="rId4" Type="http://schemas.openxmlformats.org/officeDocument/2006/relationships/hyperlink" Target="http://ru.wikipedia.org/wiki/907_%D0%B3%D0%BE%D0%B4" TargetMode="External"/><Relationship Id="rId9" Type="http://schemas.openxmlformats.org/officeDocument/2006/relationships/image" Target="../media/image1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718" TargetMode="External"/><Relationship Id="rId2" Type="http://schemas.openxmlformats.org/officeDocument/2006/relationships/hyperlink" Target="http://ru.wikipedia.org/wiki/1465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B8%D0%BD%D0%B0%D0%BD%D1%82%D1%80%D0%BE%D0%BF" TargetMode="External"/><Relationship Id="rId2" Type="http://schemas.openxmlformats.org/officeDocument/2006/relationships/hyperlink" Target="http://ru.wikipedia.org/wiki/%D0%9F%D0%B8%D1%82%D0%B5%D0%BA%D0%B0%D0%BD%D1%82%D1%80%D0%BE%D0%BF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jpeg"/><Relationship Id="rId5" Type="http://schemas.openxmlformats.org/officeDocument/2006/relationships/hyperlink" Target="http://www.google.ru/url?sa=i&amp;rct=j&amp;q=%D0%BF%D0%B8%D1%82%D0%B5%D0%BA%D0%B0%D0%BD%D1%82%D1%80%D0%BE%D0%BF&amp;source=images&amp;cd=&amp;cad=rja&amp;docid=3yH82hb9Tg16CM&amp;tbnid=qOzgIL3FAw33BM:&amp;ved=0CAUQjRw&amp;url=http://genadiafanassjev.blogspot.com/2012_02_01_archive.html&amp;ei=9QV1UfeDHoWl4ASi4YHQBg&amp;bvm=bv.45512109,d.bGE&amp;psig=AFQjCNGz7WX5kaIDO4GfZRDAOB_Z6TgI7A&amp;ust=1366710087320151" TargetMode="External"/><Relationship Id="rId4" Type="http://schemas.openxmlformats.org/officeDocument/2006/relationships/hyperlink" Target="http://ru.wikipedia.org/wiki/%D0%9A%D0%B0%D1%80%D0%B0%D1%82%D0%B0%D1%83_(%D1%85%D1%80%D0%B5%D0%B1%D0%B5%D1%82,_%D0%A2%D1%8F%D0%BD%D1%8C-%D0%A8%D0%B0%D0%BD%D1%8C)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ru/url?sa=i&amp;rct=j&amp;q=%D0%BA%D1%80%D0%BE%D0%BC%D0%B0%D0%BD%D1%8C%D0%BE%D0%BD%D0%B5%D1%86&amp;source=images&amp;cd=&amp;cad=rja&amp;docid=2qsfDZDY9LegyM&amp;tbnid=gkVNIDOJ47keVM:&amp;ved=0CAUQjRw&amp;url=http://ruc.podelise.ru/docs/index-501840.html&amp;ei=7gd1UdjcB-OO4ASv9oHIDw&amp;bvm=bv.45512109,d.bGE&amp;psig=AFQjCNF_7YQZ5T5pDs3UidWrEpARmR7xIQ&amp;ust=1366710626165991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homo+sapiens&amp;source=images&amp;cd=&amp;cad=rja&amp;docid=OxaGK2u1qEN_yM&amp;tbnid=KyF05LOhIEfNIM:&amp;ved=0CAUQjRw&amp;url=http://www.paradigmas.mx/domesticacion-un-vinculo-entre-hombres-y-animales/homo-sapiens/&amp;ei=1gp1UZuPOMbd4QTD14HACg&amp;bvm=bv.45512109,d.bGE&amp;psig=AFQjCNEfS0mB5dhIggaH7349NsKpDAK5Xw&amp;ust=1366711332317018" TargetMode="External"/><Relationship Id="rId2" Type="http://schemas.openxmlformats.org/officeDocument/2006/relationships/hyperlink" Target="http://ru.wikipedia.org/wiki/Homo_sapiens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ru/url?sa=i&amp;rct=j&amp;q=%D0%B6%D0%B8%D1%82%D0%B5%D0%BB%D0%B8+%D0%BC%D0%B5%D0%B7%D0%BE%D0%BB%D0%B8%D1%82%D0%B0&amp;source=images&amp;cd=&amp;cad=rja&amp;docid=F75bYHEacMBMBM&amp;tbnid=BqTqOELzlO47gM:&amp;ved=0CAUQjRw&amp;url=http://www.liveinternet.ru/tags/%EC%E5%E7%EE%EB%E8%F2/&amp;ei=-gx1UZ7yO8OJ4ASdgYGYAg&amp;bvm=bv.45512109,d.bGE&amp;psig=AFQjCNE_WI5-N8XcipmJnMu4tF53z31PWg&amp;ust=1366711907817090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7%D1%8B%D1%80%D1%8F%D0%BD%D0%BE%D0%B2%D1%81%D0%BA" TargetMode="External"/><Relationship Id="rId2" Type="http://schemas.openxmlformats.org/officeDocument/2006/relationships/hyperlink" Target="http://ru.wikipedia.org/wiki/%D0%96%D0%B5%D0%B7%D0%BA%D0%B0%D0%B7%D0%B3%D0%B0%D0%BD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0%D1%80%D0%B0%D0%BB%D1%8C%D1%81%D0%BA%D0%BE%D0%B5_%D0%BC%D0%BE%D1%80%D0%B5" TargetMode="External"/><Relationship Id="rId3" Type="http://schemas.openxmlformats.org/officeDocument/2006/relationships/hyperlink" Target="http://ru.wikipedia.org/wiki/III_%D0%B2%D0%B5%D0%BA_%D0%B4%D0%BE_%D0%BD._%D1%8D." TargetMode="External"/><Relationship Id="rId7" Type="http://schemas.openxmlformats.org/officeDocument/2006/relationships/hyperlink" Target="http://ru.wikipedia.org/wiki/%D0%9C%D1%83%D1%80%D0%B3%D0%B0%D0%B1_%28%D1%80%D0%B5%D0%BA%D0%B0%29" TargetMode="External"/><Relationship Id="rId2" Type="http://schemas.openxmlformats.org/officeDocument/2006/relationships/hyperlink" Target="http://ru.wikipedia.org/wiki/VIII_%D0%B2%D0%B5%D0%BA_%D0%B4%D0%BE_%D0%BD._%D1%8D.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ru.wikipedia.org/wiki/%D0%A5%D0%B0%D0%BE%D0%BC%D0%B0" TargetMode="External"/><Relationship Id="rId11" Type="http://schemas.openxmlformats.org/officeDocument/2006/relationships/image" Target="../media/image10.jpeg"/><Relationship Id="rId5" Type="http://schemas.openxmlformats.org/officeDocument/2006/relationships/hyperlink" Target="http://ru.wikipedia.org/wiki/%D0%9A%D0%BE%D1%87%D0%B5%D0%B2%D0%BD%D0%B8%D0%BA%D0%B8" TargetMode="External"/><Relationship Id="rId10" Type="http://schemas.openxmlformats.org/officeDocument/2006/relationships/hyperlink" Target="http://ru.wikipedia.org/wiki/%D0%90%D0%BC%D1%83%D0%B4%D0%B0%D1%80%D1%8C%D1%8F" TargetMode="External"/><Relationship Id="rId4" Type="http://schemas.openxmlformats.org/officeDocument/2006/relationships/hyperlink" Target="http://ru.wikipedia.org/wiki/%D0%98%D1%80%D0%B0%D0%BD%D1%81%D0%BA%D0%B8%D0%B5_%D1%8F%D0%B7%D1%8B%D0%BA%D0%B8" TargetMode="External"/><Relationship Id="rId9" Type="http://schemas.openxmlformats.org/officeDocument/2006/relationships/hyperlink" Target="http://ru.wikipedia.org/wiki/%D0%A1%D1%8B%D1%80%D0%B4%D0%B0%D1%80%D1%8C%D1%8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584176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Профессор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Маюров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А.Н.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История казахской семьи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56000"/>
            <a:ext cx="6400800" cy="296934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irc_mi" descr="http://f2.foto.rambler.ru/preview/r/668x500/4cd2e3c7-6a16-f3ba-366b-79b84245d585/%D0%94%D0%B5%D0%BD%D1%8C_%D1%81%D0%B5%D0%BB%D0%B0_%D0%9C%D1%8B_vip_%D0%BA%D0%B0%D0%B7%D0%B0%D1%85%D0%B8_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2348880"/>
            <a:ext cx="5940425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5092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07504" y="3581400"/>
            <a:ext cx="4159696" cy="308796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Около </a:t>
            </a:r>
            <a:r>
              <a:rPr lang="ru-RU" sz="2000" b="1" dirty="0"/>
              <a:t>II века до н. э. — IV век н. э.) в районе нижней и средней </a:t>
            </a:r>
            <a:r>
              <a:rPr lang="ru-RU" sz="2000" b="1" dirty="0" smtClean="0">
                <a:hlinkClick r:id="rId2" tooltip="Сырдарья (река)"/>
              </a:rPr>
              <a:t>Сырдарьи</a:t>
            </a:r>
            <a:r>
              <a:rPr lang="ru-RU" sz="2000" b="1" dirty="0" smtClean="0"/>
              <a:t>. Помимо </a:t>
            </a:r>
            <a:r>
              <a:rPr lang="ru-RU" sz="2000" b="1" dirty="0"/>
              <a:t>отгонного </a:t>
            </a:r>
            <a:r>
              <a:rPr lang="ru-RU" sz="2000" b="1" dirty="0">
                <a:hlinkClick r:id="rId3" tooltip="Скотоводство"/>
              </a:rPr>
              <a:t>скотоводства</a:t>
            </a:r>
            <a:r>
              <a:rPr lang="ru-RU" sz="2000" b="1" dirty="0"/>
              <a:t>, практиковали и земледелие. </a:t>
            </a:r>
            <a:r>
              <a:rPr lang="ru-RU" sz="2000" b="1" dirty="0" smtClean="0"/>
              <a:t>У </a:t>
            </a:r>
            <a:r>
              <a:rPr lang="ru-RU" sz="2000" b="1" dirty="0" err="1" smtClean="0"/>
              <a:t>кангюйцев</a:t>
            </a:r>
            <a:r>
              <a:rPr lang="ru-RU" sz="2000" b="1" dirty="0" smtClean="0"/>
              <a:t> </a:t>
            </a:r>
            <a:r>
              <a:rPr lang="ru-RU" sz="2000" b="1" dirty="0"/>
              <a:t>была </a:t>
            </a:r>
            <a:r>
              <a:rPr lang="ru-RU" sz="2000" b="1" dirty="0" smtClean="0">
                <a:hlinkClick r:id="rId4" tooltip="Письменность"/>
              </a:rPr>
              <a:t>письменность</a:t>
            </a:r>
            <a:r>
              <a:rPr lang="ru-RU" sz="2000" b="1" dirty="0" smtClean="0"/>
              <a:t> на основе арамейского письма.</a:t>
            </a:r>
          </a:p>
          <a:p>
            <a:r>
              <a:rPr lang="ru-RU" sz="2000" b="1" dirty="0" smtClean="0"/>
              <a:t>Все были трезвы.</a:t>
            </a:r>
            <a:endParaRPr lang="ru-RU" sz="20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052736"/>
            <a:ext cx="4159696" cy="2485992"/>
          </a:xfrm>
        </p:spPr>
        <p:txBody>
          <a:bodyPr/>
          <a:lstStyle/>
          <a:p>
            <a:r>
              <a:rPr lang="ru-RU" sz="4000" b="1" dirty="0" smtClean="0"/>
              <a:t>Государственное </a:t>
            </a:r>
            <a:r>
              <a:rPr lang="ru-RU" sz="4000" b="1" dirty="0"/>
              <a:t>образование </a:t>
            </a:r>
            <a:r>
              <a:rPr lang="ru-RU" sz="4000" b="1" dirty="0" err="1">
                <a:hlinkClick r:id="rId5" tooltip="Кангюй"/>
              </a:rPr>
              <a:t>Кангюй</a:t>
            </a:r>
            <a:endParaRPr lang="ru-RU" sz="4000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5" name="Рисунок 4" descr="http://upload.wikimedia.org/wikipedia/commons/thumb/7/72/Woman_of_Kanguy.jpg/200px-Woman_of_Kanguy.jpg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2776"/>
            <a:ext cx="3312368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291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79512" y="3581400"/>
            <a:ext cx="4087688" cy="3087960"/>
          </a:xfrm>
        </p:spPr>
        <p:txBody>
          <a:bodyPr>
            <a:normAutofit/>
          </a:bodyPr>
          <a:lstStyle/>
          <a:p>
            <a:r>
              <a:rPr lang="en-US" sz="2000" b="1" dirty="0"/>
              <a:t>B </a:t>
            </a:r>
            <a:r>
              <a:rPr lang="en-US" sz="2000" b="1" dirty="0">
                <a:hlinkClick r:id="rId2" tooltip="I"/>
              </a:rPr>
              <a:t>I</a:t>
            </a:r>
            <a:r>
              <a:rPr lang="en-US" sz="2000" b="1" dirty="0"/>
              <a:t>—</a:t>
            </a:r>
            <a:r>
              <a:rPr lang="en-US" sz="2000" b="1" dirty="0">
                <a:hlinkClick r:id="rId3" tooltip="VI"/>
              </a:rPr>
              <a:t>VI</a:t>
            </a:r>
            <a:r>
              <a:rPr lang="en-US" sz="2000" b="1" dirty="0"/>
              <a:t> </a:t>
            </a:r>
            <a:r>
              <a:rPr lang="ru-RU" sz="2000" b="1" dirty="0"/>
              <a:t>вв</a:t>
            </a:r>
            <a:r>
              <a:rPr lang="ru-RU" sz="2000" b="1" dirty="0" smtClean="0"/>
              <a:t>. Гунны выходцы из северного Китая. </a:t>
            </a:r>
            <a:r>
              <a:rPr lang="ru-RU" sz="2000" b="1" dirty="0"/>
              <a:t>Кочевники. </a:t>
            </a:r>
            <a:r>
              <a:rPr lang="ru-RU" sz="2000" b="1" dirty="0" smtClean="0"/>
              <a:t>Были языческие верования у </a:t>
            </a:r>
            <a:r>
              <a:rPr lang="ru-RU" sz="2000" b="1" dirty="0"/>
              <a:t>гуннов: обожествление солнца, луны, огня, воды; почитание «богов дорог</a:t>
            </a:r>
            <a:r>
              <a:rPr lang="ru-RU" sz="2000" b="1" dirty="0" smtClean="0"/>
              <a:t>».</a:t>
            </a:r>
          </a:p>
          <a:p>
            <a:r>
              <a:rPr lang="ru-RU" sz="2000" b="1" dirty="0" smtClean="0"/>
              <a:t>Все были трезвы.</a:t>
            </a:r>
            <a:endParaRPr lang="ru-RU" sz="20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196752"/>
            <a:ext cx="4015680" cy="2341976"/>
          </a:xfrm>
        </p:spPr>
        <p:txBody>
          <a:bodyPr/>
          <a:lstStyle/>
          <a:p>
            <a:r>
              <a:rPr lang="ru-RU" sz="4800" b="1" dirty="0">
                <a:hlinkClick r:id="rId4" tooltip="Гунны"/>
              </a:rPr>
              <a:t>Гуннская империя</a:t>
            </a:r>
            <a:endParaRPr lang="ru-RU" sz="4800" b="1" dirty="0"/>
          </a:p>
        </p:txBody>
      </p:sp>
      <p:pic>
        <p:nvPicPr>
          <p:cNvPr id="5" name="Объект 4" descr="File:Hunnen.jpg"/>
          <p:cNvPicPr>
            <a:picLocks noGrp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16832"/>
            <a:ext cx="4608513" cy="29955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5212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07504" y="2708920"/>
            <a:ext cx="4159696" cy="396044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Конец </a:t>
            </a:r>
            <a:r>
              <a:rPr lang="en-US" sz="2000" b="1" dirty="0">
                <a:hlinkClick r:id="rId2" tooltip="VI век"/>
              </a:rPr>
              <a:t>VI </a:t>
            </a:r>
            <a:r>
              <a:rPr lang="ru-RU" sz="2000" b="1" dirty="0" smtClean="0">
                <a:hlinkClick r:id="rId2" tooltip="VI век"/>
              </a:rPr>
              <a:t>века</a:t>
            </a:r>
            <a:r>
              <a:rPr lang="ru-RU" sz="2000" b="1" dirty="0"/>
              <a:t>. В </a:t>
            </a:r>
            <a:r>
              <a:rPr lang="ru-RU" sz="2000" b="1" dirty="0">
                <a:hlinkClick r:id="rId3" tooltip="603 год"/>
              </a:rPr>
              <a:t>603 году</a:t>
            </a:r>
            <a:r>
              <a:rPr lang="ru-RU" sz="2000" b="1" dirty="0"/>
              <a:t> Тюркский каганат распался на </a:t>
            </a:r>
            <a:r>
              <a:rPr lang="ru-RU" sz="2000" b="1" dirty="0">
                <a:hlinkClick r:id="rId4" tooltip="Западно-тюркский каганат"/>
              </a:rPr>
              <a:t>Западно-тюркский каганат</a:t>
            </a:r>
            <a:r>
              <a:rPr lang="ru-RU" sz="2000" b="1" dirty="0"/>
              <a:t> и </a:t>
            </a:r>
            <a:r>
              <a:rPr lang="ru-RU" sz="2000" b="1" dirty="0">
                <a:hlinkClick r:id="rId5" tooltip="Восточно-тюркский каганат"/>
              </a:rPr>
              <a:t>Восточно-тюркский </a:t>
            </a:r>
            <a:r>
              <a:rPr lang="ru-RU" sz="2000" b="1" dirty="0" smtClean="0">
                <a:hlinkClick r:id="rId5" tooltip="Восточно-тюркский каганат"/>
              </a:rPr>
              <a:t>каганат</a:t>
            </a:r>
            <a:r>
              <a:rPr lang="ru-RU" sz="2000" b="1" dirty="0"/>
              <a:t>. </a:t>
            </a:r>
            <a:r>
              <a:rPr lang="ru-RU" sz="2000" b="1" dirty="0" smtClean="0"/>
              <a:t>Кочевое </a:t>
            </a:r>
            <a:r>
              <a:rPr lang="ru-RU" sz="2000" b="1" dirty="0">
                <a:hlinkClick r:id="rId6" tooltip="Скотоводство"/>
              </a:rPr>
              <a:t>скотоводство</a:t>
            </a:r>
            <a:r>
              <a:rPr lang="ru-RU" sz="2000" b="1" dirty="0"/>
              <a:t>, а также охота на травоядных животных. Основной пищей </a:t>
            </a:r>
            <a:r>
              <a:rPr lang="ru-RU" sz="2000" b="1" dirty="0" err="1"/>
              <a:t>тюркютов</a:t>
            </a:r>
            <a:r>
              <a:rPr lang="ru-RU" sz="2000" b="1" dirty="0"/>
              <a:t> было </a:t>
            </a:r>
            <a:r>
              <a:rPr lang="ru-RU" sz="2000" b="1" dirty="0">
                <a:hlinkClick r:id="rId7" tooltip="Мясо"/>
              </a:rPr>
              <a:t>мясо</a:t>
            </a:r>
            <a:r>
              <a:rPr lang="ru-RU" sz="2000" b="1" dirty="0"/>
              <a:t>, любимым напитком — </a:t>
            </a:r>
            <a:r>
              <a:rPr lang="ru-RU" sz="2000" b="1" dirty="0" smtClean="0">
                <a:hlinkClick r:id="rId8" tooltip="Кумыс"/>
              </a:rPr>
              <a:t>кумыс</a:t>
            </a:r>
            <a:r>
              <a:rPr lang="ru-RU" sz="2000" b="1" dirty="0"/>
              <a:t>. Основной экономической единицей была парная </a:t>
            </a:r>
            <a:r>
              <a:rPr lang="ru-RU" sz="2000" b="1" dirty="0" smtClean="0"/>
              <a:t>семья. Освоили добычу железа.</a:t>
            </a:r>
            <a:endParaRPr lang="ru-RU" sz="20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1052736"/>
            <a:ext cx="3352800" cy="1368152"/>
          </a:xfrm>
        </p:spPr>
        <p:txBody>
          <a:bodyPr/>
          <a:lstStyle/>
          <a:p>
            <a:r>
              <a:rPr lang="ru-RU" sz="4000" b="1" dirty="0">
                <a:hlinkClick r:id="rId9" tooltip="Тюркский каганат"/>
              </a:rPr>
              <a:t>Тюркский каганат</a:t>
            </a:r>
            <a:endParaRPr lang="ru-RU" sz="4000" b="1" dirty="0"/>
          </a:p>
        </p:txBody>
      </p:sp>
      <p:pic>
        <p:nvPicPr>
          <p:cNvPr id="5" name="Объект 4" descr="http://upload.wikimedia.org/wikipedia/commons/2/2e/%D0%A2%D1%8E%D1%80%D0%BA%D1%81%D0%BA%D0%B8%D0%B9_%D0%BA%D0%B0%D0%B3%D0%B0%D0%BD%D0%B0%D1%82.png?uselang=ru"/>
          <p:cNvPicPr>
            <a:picLocks noGrp="1"/>
          </p:cNvPicPr>
          <p:nvPr>
            <p:ph idx="1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780929"/>
            <a:ext cx="4679950" cy="16501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5080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07504" y="2708920"/>
            <a:ext cx="4159696" cy="388843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hlinkClick r:id="rId2" tooltip="VIII век"/>
              </a:rPr>
              <a:t>VIII</a:t>
            </a:r>
            <a:r>
              <a:rPr lang="en-US" sz="2400" b="1" dirty="0" smtClean="0"/>
              <a:t>—</a:t>
            </a:r>
            <a:r>
              <a:rPr lang="en-US" sz="2400" b="1" dirty="0" smtClean="0">
                <a:hlinkClick r:id="rId3" tooltip="IX век"/>
              </a:rPr>
              <a:t>IX </a:t>
            </a:r>
            <a:r>
              <a:rPr lang="ru-RU" sz="2400" b="1" dirty="0">
                <a:hlinkClick r:id="rId3" tooltip="IX век"/>
              </a:rPr>
              <a:t>в</a:t>
            </a:r>
            <a:r>
              <a:rPr lang="ru-RU" sz="2400" b="1" dirty="0" smtClean="0">
                <a:hlinkClick r:id="rId3" tooltip="IX век"/>
              </a:rPr>
              <a:t>.</a:t>
            </a:r>
            <a:r>
              <a:rPr lang="ru-RU" sz="2400" b="1" dirty="0"/>
              <a:t> </a:t>
            </a:r>
            <a:r>
              <a:rPr lang="ru-RU" sz="2400" b="1" dirty="0" smtClean="0"/>
              <a:t>Раннефеодальное государство. Проникновение ислама. Патриархат. Частые войны. </a:t>
            </a:r>
          </a:p>
          <a:p>
            <a:r>
              <a:rPr lang="ru-RU" sz="2400" b="1" dirty="0" smtClean="0"/>
              <a:t>Семьи трезвые.</a:t>
            </a:r>
            <a:endParaRPr lang="ru-RU" sz="24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1196752"/>
            <a:ext cx="3352800" cy="1224136"/>
          </a:xfrm>
        </p:spPr>
        <p:txBody>
          <a:bodyPr/>
          <a:lstStyle/>
          <a:p>
            <a:r>
              <a:rPr lang="vi-VN" sz="3600" b="1" dirty="0" smtClean="0"/>
              <a:t>Карлукский каганат</a:t>
            </a:r>
            <a:endParaRPr lang="ru-RU" sz="3600" dirty="0"/>
          </a:p>
        </p:txBody>
      </p:sp>
      <p:pic>
        <p:nvPicPr>
          <p:cNvPr id="5" name="Объект 4" descr="http://upload.wikimedia.org/wikipedia/commons/c/c0/%D2%9A%D0%B0%D1%80%D0%BB%D2%B1%D2%9B%D1%82%D0%B0%D1%80.png?uselang=ru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16832"/>
            <a:ext cx="4536504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4871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79512" y="2636912"/>
            <a:ext cx="4087688" cy="4032448"/>
          </a:xfrm>
        </p:spPr>
        <p:txBody>
          <a:bodyPr>
            <a:normAutofit/>
          </a:bodyPr>
          <a:lstStyle/>
          <a:p>
            <a:r>
              <a:rPr lang="ru-RU" sz="2000" b="1" dirty="0"/>
              <a:t>Х</a:t>
            </a:r>
            <a:r>
              <a:rPr lang="en-US" sz="2000" b="1" dirty="0"/>
              <a:t>I—</a:t>
            </a:r>
            <a:r>
              <a:rPr lang="ru-RU" sz="2000" b="1" dirty="0"/>
              <a:t>Х</a:t>
            </a:r>
            <a:r>
              <a:rPr lang="en-US" sz="2000" b="1" dirty="0"/>
              <a:t>III </a:t>
            </a:r>
            <a:r>
              <a:rPr lang="ru-RU" sz="2000" b="1" dirty="0"/>
              <a:t>вв. </a:t>
            </a:r>
            <a:r>
              <a:rPr lang="ru-RU" sz="2000" b="1" dirty="0" smtClean="0"/>
              <a:t>Сформировались </a:t>
            </a:r>
            <a:r>
              <a:rPr lang="ru-RU" sz="2000" b="1" dirty="0"/>
              <a:t>в </a:t>
            </a:r>
            <a:r>
              <a:rPr lang="ru-RU" sz="2000" b="1" dirty="0" err="1"/>
              <a:t>Приаральских</a:t>
            </a:r>
            <a:r>
              <a:rPr lang="ru-RU" sz="2000" b="1" dirty="0"/>
              <a:t> степях в результате смешения </a:t>
            </a:r>
            <a:r>
              <a:rPr lang="ru-RU" sz="2000" b="1" dirty="0" err="1">
                <a:hlinkClick r:id="rId2" tooltip="Тюркюты"/>
              </a:rPr>
              <a:t>тюркютов</a:t>
            </a:r>
            <a:r>
              <a:rPr lang="ru-RU" sz="2000" b="1" dirty="0"/>
              <a:t> с местными </a:t>
            </a:r>
            <a:r>
              <a:rPr lang="ru-RU" sz="2000" b="1" dirty="0">
                <a:hlinkClick r:id="rId3" tooltip="Угры"/>
              </a:rPr>
              <a:t>угорскими</a:t>
            </a:r>
            <a:r>
              <a:rPr lang="ru-RU" sz="2000" b="1" dirty="0"/>
              <a:t> и </a:t>
            </a:r>
            <a:r>
              <a:rPr lang="ru-RU" sz="2000" b="1" dirty="0">
                <a:hlinkClick r:id="rId4" tooltip="Сарматы"/>
              </a:rPr>
              <a:t>сарматскими</a:t>
            </a:r>
            <a:r>
              <a:rPr lang="ru-RU" sz="2000" b="1" dirty="0"/>
              <a:t> племенами. На историческую арену </a:t>
            </a:r>
            <a:r>
              <a:rPr lang="ru-RU" sz="2000" b="1" dirty="0" err="1"/>
              <a:t>огузы</a:t>
            </a:r>
            <a:r>
              <a:rPr lang="ru-RU" sz="2000" b="1" dirty="0"/>
              <a:t> вышли как восточные вассалы </a:t>
            </a:r>
            <a:r>
              <a:rPr lang="ru-RU" sz="2000" b="1" dirty="0">
                <a:hlinkClick r:id="rId5" tooltip="Хазарский каганат"/>
              </a:rPr>
              <a:t>Хазарского каганата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Потриархат</a:t>
            </a:r>
            <a:r>
              <a:rPr lang="ru-RU" sz="2000" b="1" dirty="0" smtClean="0"/>
              <a:t>. </a:t>
            </a:r>
          </a:p>
          <a:p>
            <a:r>
              <a:rPr lang="ru-RU" sz="2000" b="1" dirty="0" smtClean="0"/>
              <a:t>Все трезвы.</a:t>
            </a:r>
            <a:endParaRPr lang="ru-RU" sz="20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1124744"/>
            <a:ext cx="3352800" cy="1296144"/>
          </a:xfrm>
        </p:spPr>
        <p:txBody>
          <a:bodyPr/>
          <a:lstStyle/>
          <a:p>
            <a:r>
              <a:rPr lang="ru-RU" sz="4400" b="1" dirty="0" smtClean="0"/>
              <a:t>Государство </a:t>
            </a:r>
            <a:r>
              <a:rPr lang="ru-RU" sz="4400" b="1" dirty="0" err="1" smtClean="0"/>
              <a:t>огузов</a:t>
            </a:r>
            <a:endParaRPr lang="ru-RU" sz="4400" b="1" dirty="0"/>
          </a:p>
        </p:txBody>
      </p:sp>
      <p:pic>
        <p:nvPicPr>
          <p:cNvPr id="5" name="Объект 4" descr="http://www.testent.ru/_ph/5/2/956454442.png"/>
          <p:cNvPicPr>
            <a:picLocks noGrp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72816"/>
            <a:ext cx="4392488" cy="3888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276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79512" y="2564904"/>
            <a:ext cx="4087688" cy="4176464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В (</a:t>
            </a:r>
            <a:r>
              <a:rPr lang="ru-RU" b="1" dirty="0" smtClean="0">
                <a:hlinkClick r:id="rId2" tooltip="956"/>
              </a:rPr>
              <a:t>956</a:t>
            </a:r>
            <a:r>
              <a:rPr lang="ru-RU" b="1" dirty="0" smtClean="0"/>
              <a:t> </a:t>
            </a:r>
            <a:r>
              <a:rPr lang="ru-RU" b="1" dirty="0"/>
              <a:t>- </a:t>
            </a:r>
            <a:r>
              <a:rPr lang="ru-RU" b="1" dirty="0">
                <a:hlinkClick r:id="rId3" tooltip="958"/>
              </a:rPr>
              <a:t>958</a:t>
            </a:r>
            <a:r>
              <a:rPr lang="ru-RU" b="1" dirty="0"/>
              <a:t>) в </a:t>
            </a:r>
            <a:r>
              <a:rPr lang="ru-RU" b="1" dirty="0" smtClean="0"/>
              <a:t>каганат активно начал </a:t>
            </a:r>
            <a:r>
              <a:rPr lang="ru-RU" b="1" dirty="0"/>
              <a:t>проникать ислам. В </a:t>
            </a:r>
            <a:r>
              <a:rPr lang="ru-RU" b="1" dirty="0">
                <a:hlinkClick r:id="rId4" tooltip="1040 год"/>
              </a:rPr>
              <a:t>1040 году</a:t>
            </a:r>
            <a:r>
              <a:rPr lang="ru-RU" b="1" dirty="0"/>
              <a:t> </a:t>
            </a:r>
            <a:r>
              <a:rPr lang="ru-RU" b="1" dirty="0" err="1"/>
              <a:t>Караханидское</a:t>
            </a:r>
            <a:r>
              <a:rPr lang="ru-RU" b="1" dirty="0"/>
              <a:t> государство распалась на </a:t>
            </a:r>
            <a:r>
              <a:rPr lang="ru-RU" b="1" dirty="0">
                <a:hlinkClick r:id="rId5" tooltip="Западно-Караханидское ханство"/>
              </a:rPr>
              <a:t>Западный</a:t>
            </a:r>
            <a:r>
              <a:rPr lang="ru-RU" b="1" dirty="0"/>
              <a:t> и </a:t>
            </a:r>
            <a:r>
              <a:rPr lang="ru-RU" b="1" dirty="0">
                <a:hlinkClick r:id="rId6" tooltip="Восточно-Караханидское ханство"/>
              </a:rPr>
              <a:t>Восточный</a:t>
            </a:r>
            <a:r>
              <a:rPr lang="ru-RU" b="1" dirty="0"/>
              <a:t>.</a:t>
            </a:r>
          </a:p>
          <a:p>
            <a:r>
              <a:rPr lang="ru-RU" b="1" dirty="0"/>
              <a:t>В </a:t>
            </a:r>
            <a:r>
              <a:rPr lang="ru-RU" b="1" dirty="0">
                <a:hlinkClick r:id="rId7" tooltip="1089 год"/>
              </a:rPr>
              <a:t>1089 году</a:t>
            </a:r>
            <a:r>
              <a:rPr lang="ru-RU" b="1" dirty="0"/>
              <a:t> </a:t>
            </a:r>
            <a:r>
              <a:rPr lang="ru-RU" b="1" dirty="0">
                <a:hlinkClick r:id="rId5" tooltip="Западно-Караханидское ханство"/>
              </a:rPr>
              <a:t>Западно-</a:t>
            </a:r>
            <a:r>
              <a:rPr lang="ru-RU" b="1" dirty="0" err="1">
                <a:hlinkClick r:id="rId5" tooltip="Западно-Караханидское ханство"/>
              </a:rPr>
              <a:t>Караханидское</a:t>
            </a:r>
            <a:r>
              <a:rPr lang="ru-RU" b="1" dirty="0">
                <a:hlinkClick r:id="rId5" tooltip="Западно-Караханидское ханство"/>
              </a:rPr>
              <a:t> ханство</a:t>
            </a:r>
            <a:r>
              <a:rPr lang="ru-RU" b="1" dirty="0"/>
              <a:t> становится вассалом </a:t>
            </a:r>
            <a:r>
              <a:rPr lang="ru-RU" b="1" dirty="0">
                <a:hlinkClick r:id="rId8" tooltip="Сельджуки"/>
              </a:rPr>
              <a:t>Сельджуков</a:t>
            </a:r>
            <a:r>
              <a:rPr lang="ru-RU" b="1" dirty="0"/>
              <a:t>.</a:t>
            </a:r>
          </a:p>
          <a:p>
            <a:r>
              <a:rPr lang="ru-RU" b="1" dirty="0"/>
              <a:t>В </a:t>
            </a:r>
            <a:r>
              <a:rPr lang="ru-RU" b="1" dirty="0">
                <a:hlinkClick r:id="rId9" tooltip="1141 год"/>
              </a:rPr>
              <a:t>1141 году</a:t>
            </a:r>
            <a:r>
              <a:rPr lang="ru-RU" b="1" dirty="0"/>
              <a:t> </a:t>
            </a:r>
            <a:r>
              <a:rPr lang="ru-RU" b="1" dirty="0">
                <a:hlinkClick r:id="rId6" tooltip="Восточно-Караханидское ханство"/>
              </a:rPr>
              <a:t>Восточно-</a:t>
            </a:r>
            <a:r>
              <a:rPr lang="ru-RU" b="1" dirty="0" err="1">
                <a:hlinkClick r:id="rId6" tooltip="Восточно-Караханидское ханство"/>
              </a:rPr>
              <a:t>Караханидское</a:t>
            </a:r>
            <a:r>
              <a:rPr lang="ru-RU" b="1" dirty="0">
                <a:hlinkClick r:id="rId6" tooltip="Восточно-Караханидское ханство"/>
              </a:rPr>
              <a:t> ханство</a:t>
            </a:r>
            <a:r>
              <a:rPr lang="ru-RU" b="1" dirty="0"/>
              <a:t> оказалось в зависимости от </a:t>
            </a:r>
            <a:r>
              <a:rPr lang="ru-RU" b="1" dirty="0" err="1">
                <a:hlinkClick r:id="rId10" tooltip="Государство каракитаев"/>
              </a:rPr>
              <a:t>каракитаев</a:t>
            </a:r>
            <a:r>
              <a:rPr lang="ru-RU" b="1" dirty="0"/>
              <a:t>.</a:t>
            </a:r>
          </a:p>
          <a:p>
            <a:r>
              <a:rPr lang="ru-RU" b="1" dirty="0"/>
              <a:t>В </a:t>
            </a:r>
            <a:r>
              <a:rPr lang="ru-RU" b="1" dirty="0">
                <a:hlinkClick r:id="rId11" tooltip="1210 год"/>
              </a:rPr>
              <a:t>1210 году</a:t>
            </a:r>
            <a:r>
              <a:rPr lang="ru-RU" b="1" dirty="0"/>
              <a:t> </a:t>
            </a:r>
            <a:r>
              <a:rPr lang="ru-RU" b="1" dirty="0">
                <a:hlinkClick r:id="rId5" tooltip="Западно-Караханидское ханство"/>
              </a:rPr>
              <a:t>Западно-</a:t>
            </a:r>
            <a:r>
              <a:rPr lang="ru-RU" b="1" dirty="0" err="1">
                <a:hlinkClick r:id="rId5" tooltip="Западно-Караханидское ханство"/>
              </a:rPr>
              <a:t>Караханидское</a:t>
            </a:r>
            <a:r>
              <a:rPr lang="ru-RU" b="1" dirty="0">
                <a:hlinkClick r:id="rId5" tooltip="Западно-Караханидское ханство"/>
              </a:rPr>
              <a:t> ханство</a:t>
            </a:r>
            <a:r>
              <a:rPr lang="ru-RU" b="1" dirty="0"/>
              <a:t> становится вассалом </a:t>
            </a:r>
            <a:r>
              <a:rPr lang="ru-RU" b="1" dirty="0">
                <a:hlinkClick r:id="rId12" tooltip="Государство Хорезмшахов"/>
              </a:rPr>
              <a:t>хорезмшаха</a:t>
            </a:r>
            <a:r>
              <a:rPr lang="ru-RU" b="1" dirty="0"/>
              <a:t> </a:t>
            </a:r>
            <a:r>
              <a:rPr lang="ru-RU" b="1" dirty="0">
                <a:hlinkClick r:id="rId13" tooltip="Ала ад-Дин Мухаммед II"/>
              </a:rPr>
              <a:t>Мухаммеда II</a:t>
            </a:r>
            <a:r>
              <a:rPr lang="ru-RU" b="1" dirty="0"/>
              <a:t>.</a:t>
            </a:r>
          </a:p>
          <a:p>
            <a:r>
              <a:rPr lang="ru-RU" b="1" dirty="0" smtClean="0"/>
              <a:t>Патриархат. Все трезвы.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980728"/>
            <a:ext cx="3727648" cy="1368152"/>
          </a:xfrm>
        </p:spPr>
        <p:txBody>
          <a:bodyPr/>
          <a:lstStyle/>
          <a:p>
            <a:r>
              <a:rPr lang="vi-VN" b="1" dirty="0" smtClean="0"/>
              <a:t>Караханидское государство</a:t>
            </a:r>
            <a:endParaRPr lang="ru-RU" dirty="0"/>
          </a:p>
        </p:txBody>
      </p:sp>
      <p:pic>
        <p:nvPicPr>
          <p:cNvPr id="5" name="Объект 4" descr="http://upload.wikimedia.org/wikipedia/commons/6/65/%D0%9A%D0%B0%D1%80%D0%B0%D1%85%D0%B0%D0%BD%D0%B8%D0%B4%D1%81%D0%BA%D0%BE%D0%B5_%D0%B3%D0%BE%D1%81%D1%83%D0%B4%D0%B0%D1%80%D1%81%D1%82%D0%B2%D0%BE.png?uselang=ru"/>
          <p:cNvPicPr>
            <a:picLocks noGrp="1"/>
          </p:cNvPicPr>
          <p:nvPr>
            <p:ph idx="1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16832"/>
            <a:ext cx="4680519" cy="3384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6519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251520" y="2564904"/>
            <a:ext cx="4015680" cy="4032448"/>
          </a:xfrm>
        </p:spPr>
        <p:txBody>
          <a:bodyPr>
            <a:normAutofit/>
          </a:bodyPr>
          <a:lstStyle/>
          <a:p>
            <a:r>
              <a:rPr lang="ru-RU" sz="2000" b="1" dirty="0"/>
              <a:t>В начале </a:t>
            </a:r>
            <a:r>
              <a:rPr lang="ru-RU" sz="2000" b="1" dirty="0">
                <a:hlinkClick r:id="rId2" tooltip="XI век"/>
              </a:rPr>
              <a:t>XI в.</a:t>
            </a:r>
            <a:r>
              <a:rPr lang="ru-RU" sz="2000" b="1" dirty="0"/>
              <a:t> </a:t>
            </a:r>
            <a:r>
              <a:rPr lang="ru-RU" sz="2000" b="1" dirty="0" smtClean="0"/>
              <a:t>кыпчаки </a:t>
            </a:r>
            <a:r>
              <a:rPr lang="ru-RU" sz="2000" b="1" dirty="0"/>
              <a:t>вплотную продвигаются к северо-восточным границам </a:t>
            </a:r>
            <a:r>
              <a:rPr lang="ru-RU" sz="2000" b="1" dirty="0">
                <a:hlinkClick r:id="rId3" tooltip="Хорезм"/>
              </a:rPr>
              <a:t>Хорезма</a:t>
            </a:r>
            <a:r>
              <a:rPr lang="ru-RU" sz="2000" b="1" dirty="0"/>
              <a:t>, вытесняя </a:t>
            </a:r>
            <a:r>
              <a:rPr lang="ru-RU" sz="2000" b="1" dirty="0" err="1"/>
              <a:t>огузов</a:t>
            </a:r>
            <a:r>
              <a:rPr lang="ru-RU" sz="2000" b="1" dirty="0"/>
              <a:t> из низовьев </a:t>
            </a:r>
            <a:r>
              <a:rPr lang="ru-RU" sz="2000" b="1" dirty="0">
                <a:hlinkClick r:id="rId4" tooltip="Сырдарья"/>
              </a:rPr>
              <a:t>Сырдарьи</a:t>
            </a:r>
            <a:r>
              <a:rPr lang="ru-RU" sz="2000" b="1" dirty="0"/>
              <a:t>, и заставляют их переселяться в </a:t>
            </a:r>
            <a:r>
              <a:rPr lang="ru-RU" sz="2000" b="1" dirty="0">
                <a:hlinkClick r:id="rId5" tooltip="Средняя Азия"/>
              </a:rPr>
              <a:t>Среднюю Азию</a:t>
            </a:r>
            <a:r>
              <a:rPr lang="ru-RU" sz="2000" b="1" dirty="0"/>
              <a:t> и степи </a:t>
            </a:r>
            <a:r>
              <a:rPr lang="ru-RU" sz="2000" b="1" dirty="0">
                <a:hlinkClick r:id="rId6" tooltip="Северное Причерноморье"/>
              </a:rPr>
              <a:t>Северного Причерноморья</a:t>
            </a:r>
            <a:r>
              <a:rPr lang="ru-RU" sz="2000" b="1" dirty="0"/>
              <a:t>. К середине XI в. кыпчакам подчинялась почти вся обширная территория </a:t>
            </a:r>
            <a:r>
              <a:rPr lang="ru-RU" sz="2000" b="1" dirty="0">
                <a:hlinkClick r:id="rId7" tooltip="Казахстан"/>
              </a:rPr>
              <a:t>Казахстана</a:t>
            </a:r>
            <a:r>
              <a:rPr lang="ru-RU" sz="2000" b="1" dirty="0"/>
              <a:t>, за исключением </a:t>
            </a:r>
            <a:r>
              <a:rPr lang="ru-RU" sz="2000" b="1" dirty="0">
                <a:hlinkClick r:id="rId8" tooltip="Семиречье"/>
              </a:rPr>
              <a:t>Семиречья</a:t>
            </a:r>
            <a:r>
              <a:rPr lang="ru-RU" sz="2000" b="1" dirty="0" smtClean="0"/>
              <a:t>. Полный патриархат. Все трезвы.</a:t>
            </a:r>
            <a:endParaRPr lang="ru-RU" sz="20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908720"/>
            <a:ext cx="3352800" cy="1368152"/>
          </a:xfrm>
        </p:spPr>
        <p:txBody>
          <a:bodyPr/>
          <a:lstStyle/>
          <a:p>
            <a:r>
              <a:rPr lang="ru-RU" sz="4400" b="1" dirty="0" smtClean="0"/>
              <a:t>Кыпчакское ханство</a:t>
            </a:r>
            <a:endParaRPr lang="ru-RU" sz="4400" b="1" dirty="0"/>
          </a:p>
        </p:txBody>
      </p:sp>
      <p:pic>
        <p:nvPicPr>
          <p:cNvPr id="5" name="Объект 4" descr="http://upload.wikimedia.org/wikipedia/commons/5/50/Premongol-Kipchak.png?uselang=ru"/>
          <p:cNvPicPr>
            <a:picLocks noGrp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759217"/>
            <a:ext cx="4824090" cy="27580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6172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35496" y="3581400"/>
            <a:ext cx="4231704" cy="3159968"/>
          </a:xfrm>
        </p:spPr>
        <p:txBody>
          <a:bodyPr>
            <a:normAutofit/>
          </a:bodyPr>
          <a:lstStyle/>
          <a:p>
            <a:r>
              <a:rPr lang="ru-RU" sz="2000" b="1" dirty="0"/>
              <a:t>Сельджуки (</a:t>
            </a:r>
            <a:r>
              <a:rPr lang="ru-RU" sz="2000" b="1" dirty="0">
                <a:hlinkClick r:id="rId2" tooltip="1037"/>
              </a:rPr>
              <a:t>1037</a:t>
            </a:r>
            <a:r>
              <a:rPr lang="ru-RU" sz="2000" b="1" dirty="0"/>
              <a:t>—</a:t>
            </a:r>
            <a:r>
              <a:rPr lang="ru-RU" sz="2000" b="1" dirty="0">
                <a:hlinkClick r:id="rId3" tooltip="1194"/>
              </a:rPr>
              <a:t>1194</a:t>
            </a:r>
            <a:r>
              <a:rPr lang="ru-RU" sz="2000" b="1" dirty="0" smtClean="0"/>
              <a:t>) – иранские племена; </a:t>
            </a:r>
            <a:r>
              <a:rPr lang="ru-RU" sz="2000" b="1" dirty="0" err="1" smtClean="0"/>
              <a:t>кидани</a:t>
            </a:r>
            <a:r>
              <a:rPr lang="ru-RU" sz="2000" b="1" dirty="0" smtClean="0"/>
              <a:t> (</a:t>
            </a:r>
            <a:r>
              <a:rPr lang="ru-RU" sz="2000" b="1" dirty="0" smtClean="0">
                <a:hlinkClick r:id="rId4" tooltip="907 год"/>
              </a:rPr>
              <a:t>907</a:t>
            </a:r>
            <a:r>
              <a:rPr lang="ru-RU" sz="2000" b="1" dirty="0" smtClean="0"/>
              <a:t> – </a:t>
            </a:r>
            <a:r>
              <a:rPr lang="ru-RU" sz="2000" b="1" dirty="0" smtClean="0">
                <a:hlinkClick r:id="rId5" tooltip="1125 год"/>
              </a:rPr>
              <a:t>1125</a:t>
            </a:r>
            <a:r>
              <a:rPr lang="ru-RU" sz="2000" b="1" dirty="0" smtClean="0"/>
              <a:t>) – китайские племена; монголо-татары (1218- 1391) – разгром Золотой Орды Тимуром. Патриархат. Все трезвы.</a:t>
            </a:r>
            <a:endParaRPr lang="ru-RU" sz="20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620688"/>
            <a:ext cx="3352800" cy="2918040"/>
          </a:xfrm>
        </p:spPr>
        <p:txBody>
          <a:bodyPr/>
          <a:lstStyle/>
          <a:p>
            <a:r>
              <a:rPr lang="ru-RU" sz="4000" b="1" dirty="0"/>
              <a:t>нашествие </a:t>
            </a:r>
            <a:r>
              <a:rPr lang="ru-RU" sz="4000" b="1" dirty="0">
                <a:hlinkClick r:id="rId6" tooltip="Сельджуки"/>
              </a:rPr>
              <a:t>сельджуков</a:t>
            </a:r>
            <a:r>
              <a:rPr lang="ru-RU" sz="4000" b="1" dirty="0"/>
              <a:t>, </a:t>
            </a:r>
            <a:r>
              <a:rPr lang="ru-RU" sz="4000" b="1" dirty="0" err="1">
                <a:hlinkClick r:id="rId7" tooltip="Кидани"/>
              </a:rPr>
              <a:t>киданей</a:t>
            </a:r>
            <a:r>
              <a:rPr lang="ru-RU" sz="4000" b="1" dirty="0"/>
              <a:t>, </a:t>
            </a:r>
            <a:r>
              <a:rPr lang="ru-RU" sz="4000" b="1" dirty="0">
                <a:hlinkClick r:id="rId8" tooltip="Монголо-татары"/>
              </a:rPr>
              <a:t>монголо-татар</a:t>
            </a:r>
            <a:endParaRPr lang="ru-RU" sz="4000" b="1" dirty="0"/>
          </a:p>
        </p:txBody>
      </p:sp>
      <p:pic>
        <p:nvPicPr>
          <p:cNvPr id="5" name="irc_mi" descr="http://images1.wikia.nocookie.net/__cb20120309172958/history/ru/images/4/4f/Mongolia1248.gif"/>
          <p:cNvPicPr>
            <a:picLocks noGrp="1"/>
          </p:cNvPicPr>
          <p:nvPr>
            <p:ph idx="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241022"/>
            <a:ext cx="4824661" cy="31321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1667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79512" y="2636912"/>
            <a:ext cx="4087688" cy="4032448"/>
          </a:xfrm>
        </p:spPr>
        <p:txBody>
          <a:bodyPr/>
          <a:lstStyle/>
          <a:p>
            <a:r>
              <a:rPr lang="ru-RU" b="1" dirty="0"/>
              <a:t>(</a:t>
            </a:r>
            <a:r>
              <a:rPr lang="ru-RU" b="1" dirty="0">
                <a:hlinkClick r:id="rId2" tooltip="1465"/>
              </a:rPr>
              <a:t>1465</a:t>
            </a:r>
            <a:r>
              <a:rPr lang="ru-RU" b="1" dirty="0"/>
              <a:t>—</a:t>
            </a:r>
            <a:r>
              <a:rPr lang="ru-RU" b="1" dirty="0">
                <a:hlinkClick r:id="rId3" tooltip="1718"/>
              </a:rPr>
              <a:t>1718</a:t>
            </a:r>
            <a:r>
              <a:rPr lang="ru-RU" b="1" dirty="0" smtClean="0"/>
              <a:t>). Патриархат. Полная трезвость.</a:t>
            </a:r>
            <a:endParaRPr lang="ru-RU" b="1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908720"/>
            <a:ext cx="3352800" cy="1728192"/>
          </a:xfrm>
        </p:spPr>
        <p:txBody>
          <a:bodyPr/>
          <a:lstStyle/>
          <a:p>
            <a:r>
              <a:rPr lang="ru-RU" sz="4400" b="1" dirty="0"/>
              <a:t>Казахское ханство </a:t>
            </a:r>
            <a:br>
              <a:rPr lang="ru-RU" sz="4400" b="1" dirty="0"/>
            </a:br>
            <a:endParaRPr lang="ru-RU" sz="4400" dirty="0"/>
          </a:p>
        </p:txBody>
      </p:sp>
      <p:pic>
        <p:nvPicPr>
          <p:cNvPr id="5" name="Объект 4" descr="http://upload.wikimedia.org/wikipedia/commons/6/69/%D0%9A%D0%B0%D0%B7%D0%B0%D1%85%D1%81%D0%BA%D0%BE%D0%B5_%D1%85%D0%B0%D0%BD%D1%81%D1%82%D0%B2%D0%BE.png?uselang=ru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20888"/>
            <a:ext cx="4680519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4548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79512" y="3581400"/>
            <a:ext cx="4087688" cy="3159968"/>
          </a:xfrm>
        </p:spPr>
        <p:txBody>
          <a:bodyPr/>
          <a:lstStyle/>
          <a:p>
            <a:r>
              <a:rPr lang="en-US" sz="2400" b="1" dirty="0" smtClean="0"/>
              <a:t>XVII—XX </a:t>
            </a:r>
            <a:r>
              <a:rPr lang="ru-RU" sz="2400" b="1" dirty="0" smtClean="0"/>
              <a:t>века. </a:t>
            </a:r>
            <a:r>
              <a:rPr lang="ru-RU" sz="2400" b="1" dirty="0" err="1" smtClean="0"/>
              <a:t>Партиархат</a:t>
            </a:r>
            <a:r>
              <a:rPr lang="ru-RU" sz="2400" b="1" dirty="0" smtClean="0"/>
              <a:t>. Полная трезвость.</a:t>
            </a:r>
            <a:endParaRPr lang="ru-RU" sz="2400" b="1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908720"/>
            <a:ext cx="3352800" cy="2630008"/>
          </a:xfrm>
        </p:spPr>
        <p:txBody>
          <a:bodyPr/>
          <a:lstStyle/>
          <a:p>
            <a:r>
              <a:rPr lang="ru-RU" sz="3600" b="1" dirty="0"/>
              <a:t>Казахстан в составе Российской империи</a:t>
            </a:r>
            <a:br>
              <a:rPr lang="ru-RU" sz="3600" b="1" dirty="0"/>
            </a:br>
            <a:endParaRPr lang="ru-RU" sz="3600" dirty="0"/>
          </a:p>
        </p:txBody>
      </p:sp>
      <p:pic>
        <p:nvPicPr>
          <p:cNvPr id="5" name="Объект 4" descr="File:Central Asia 1900.sv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083789"/>
            <a:ext cx="4608512" cy="37540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3171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79512" y="3581400"/>
            <a:ext cx="3816424" cy="3087960"/>
          </a:xfrm>
        </p:spPr>
        <p:txBody>
          <a:bodyPr>
            <a:normAutofit/>
          </a:bodyPr>
          <a:lstStyle/>
          <a:p>
            <a:r>
              <a:rPr lang="ru-RU" sz="2800" b="1" dirty="0"/>
              <a:t>(</a:t>
            </a:r>
            <a:r>
              <a:rPr lang="ru-RU" sz="2800" b="1" dirty="0" smtClean="0">
                <a:hlinkClick r:id="rId2" tooltip="Питекантроп"/>
              </a:rPr>
              <a:t>питекантроп</a:t>
            </a:r>
            <a:r>
              <a:rPr lang="ru-RU" sz="2800" b="1" dirty="0" smtClean="0"/>
              <a:t>, </a:t>
            </a:r>
            <a:r>
              <a:rPr lang="ru-RU" sz="2800" b="1" dirty="0" smtClean="0">
                <a:hlinkClick r:id="rId3" tooltip="Синантроп"/>
              </a:rPr>
              <a:t>синантроп</a:t>
            </a:r>
            <a:r>
              <a:rPr lang="ru-RU" sz="2800" b="1" dirty="0" smtClean="0"/>
              <a:t>) </a:t>
            </a:r>
            <a:r>
              <a:rPr lang="ru-RU" sz="2800" b="1" dirty="0"/>
              <a:t>в </a:t>
            </a:r>
            <a:r>
              <a:rPr lang="ru-RU" sz="2800" b="1" dirty="0">
                <a:hlinkClick r:id="rId4" tooltip="Каратау (хребет, Тянь-Шань)"/>
              </a:rPr>
              <a:t>горах </a:t>
            </a:r>
            <a:r>
              <a:rPr lang="ru-RU" sz="2800" b="1" dirty="0" smtClean="0">
                <a:hlinkClick r:id="rId4" tooltip="Каратау (хребет, Тянь-Шань)"/>
              </a:rPr>
              <a:t>Каратау</a:t>
            </a:r>
            <a:r>
              <a:rPr lang="ru-RU" sz="2800" b="1" dirty="0"/>
              <a:t>. </a:t>
            </a:r>
            <a:r>
              <a:rPr lang="ru-RU" sz="2800" b="1" dirty="0" smtClean="0"/>
              <a:t>Северное </a:t>
            </a:r>
            <a:r>
              <a:rPr lang="ru-RU" sz="2800" b="1" dirty="0" err="1"/>
              <a:t>Прибалхашье</a:t>
            </a:r>
            <a:r>
              <a:rPr lang="ru-RU" sz="2800" b="1" dirty="0"/>
              <a:t> — 1 </a:t>
            </a:r>
            <a:r>
              <a:rPr lang="ru-RU" sz="2800" b="1" dirty="0" smtClean="0"/>
              <a:t>млн. - 800 </a:t>
            </a:r>
            <a:r>
              <a:rPr lang="ru-RU" sz="2800" b="1" dirty="0"/>
              <a:t>тыс. лет назад</a:t>
            </a:r>
            <a:r>
              <a:rPr lang="ru-RU" sz="2800" b="1" dirty="0" smtClean="0"/>
              <a:t>.</a:t>
            </a:r>
          </a:p>
          <a:p>
            <a:r>
              <a:rPr lang="ru-RU" sz="2800" b="1" dirty="0" smtClean="0"/>
              <a:t>Все трезвы.</a:t>
            </a:r>
            <a:endParaRPr lang="ru-RU" sz="28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764704"/>
            <a:ext cx="3943672" cy="2774024"/>
          </a:xfrm>
        </p:spPr>
        <p:txBody>
          <a:bodyPr/>
          <a:lstStyle/>
          <a:p>
            <a:r>
              <a:rPr lang="ru-RU" sz="3600" b="1" dirty="0" smtClean="0"/>
              <a:t>Ранний палеолит </a:t>
            </a:r>
            <a:r>
              <a:rPr lang="ru-RU" sz="3600" b="1" dirty="0"/>
              <a:t>(древнекаменный век)</a:t>
            </a:r>
            <a:br>
              <a:rPr lang="ru-RU" sz="3600" b="1" dirty="0"/>
            </a:br>
            <a:endParaRPr lang="ru-RU" sz="3600" b="1" dirty="0"/>
          </a:p>
        </p:txBody>
      </p:sp>
      <p:pic>
        <p:nvPicPr>
          <p:cNvPr id="5" name="irc_mi" descr="http://4.bp.blogspot.com/-z2L0H6P7jaI/T0klODyIB1I/AAAAAAAAOco/eJjivEbLGO0/s1600/05.jpg">
            <a:hlinkClick r:id="rId5"/>
          </p:cNvPr>
          <p:cNvPicPr>
            <a:picLocks noGrp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00808"/>
            <a:ext cx="5004048" cy="31045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13458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251520" y="2564904"/>
            <a:ext cx="4015680" cy="396044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1920-1991. С конца 50-х гг. </a:t>
            </a:r>
            <a:r>
              <a:rPr lang="en-US" sz="2400" b="1" dirty="0" smtClean="0"/>
              <a:t>XX</a:t>
            </a:r>
            <a:r>
              <a:rPr lang="ru-RU" sz="2400" b="1" dirty="0" smtClean="0"/>
              <a:t> века жители Казахстана начали постепенно спиваться.</a:t>
            </a:r>
            <a:endParaRPr lang="ru-RU" sz="24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980728"/>
            <a:ext cx="3352800" cy="1656184"/>
          </a:xfrm>
        </p:spPr>
        <p:txBody>
          <a:bodyPr/>
          <a:lstStyle/>
          <a:p>
            <a:r>
              <a:rPr lang="ru-RU" sz="4400" b="1" dirty="0"/>
              <a:t>Советский период</a:t>
            </a:r>
            <a:br>
              <a:rPr lang="ru-RU" sz="4400" b="1" dirty="0"/>
            </a:br>
            <a:endParaRPr lang="ru-RU" sz="4400" dirty="0"/>
          </a:p>
        </p:txBody>
      </p:sp>
      <p:pic>
        <p:nvPicPr>
          <p:cNvPr id="7" name="Объект 6" descr="File:Kazakh SSR map.sv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16832"/>
            <a:ext cx="4464496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219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79512" y="2780928"/>
            <a:ext cx="4087688" cy="3888432"/>
          </a:xfrm>
        </p:spPr>
        <p:txBody>
          <a:bodyPr/>
          <a:lstStyle/>
          <a:p>
            <a:r>
              <a:rPr lang="ru-RU" dirty="0" smtClean="0"/>
              <a:t>С 1991 года по настоящее время.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908720"/>
            <a:ext cx="3799656" cy="1440160"/>
          </a:xfrm>
        </p:spPr>
        <p:txBody>
          <a:bodyPr/>
          <a:lstStyle/>
          <a:p>
            <a:r>
              <a:rPr lang="ru-RU" sz="4400" b="1" dirty="0" smtClean="0"/>
              <a:t>Современный Казахстан</a:t>
            </a:r>
            <a:endParaRPr lang="ru-RU" sz="4400" b="1" dirty="0"/>
          </a:p>
        </p:txBody>
      </p:sp>
      <p:pic>
        <p:nvPicPr>
          <p:cNvPr id="5" name="irc_mi" descr="http://img.webme.com/pic/m/majkain/karta2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132856"/>
            <a:ext cx="4536503" cy="2952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07923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rezvo.kz/images/phocagallery/thumbs/phoca_thumb_l_konf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45671"/>
            <a:ext cx="8715805" cy="552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964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79512" y="2780928"/>
            <a:ext cx="4087688" cy="3816424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(</a:t>
            </a:r>
            <a:r>
              <a:rPr lang="ru-RU" sz="2000" b="1" dirty="0" err="1" smtClean="0"/>
              <a:t>неардельтальцы</a:t>
            </a:r>
            <a:r>
              <a:rPr lang="ru-RU" sz="2000" b="1" dirty="0" smtClean="0"/>
              <a:t>, кроманьонцы)</a:t>
            </a:r>
            <a:endParaRPr lang="ru-RU" sz="2000" b="1" dirty="0"/>
          </a:p>
          <a:p>
            <a:r>
              <a:rPr lang="ru-RU" sz="2000" b="1" dirty="0"/>
              <a:t>Около 140-40 тыс. лет до н. э</a:t>
            </a:r>
            <a:r>
              <a:rPr lang="ru-RU" sz="2000" b="1" dirty="0" smtClean="0"/>
              <a:t>.</a:t>
            </a:r>
            <a:r>
              <a:rPr lang="ru-RU" sz="2000" dirty="0"/>
              <a:t> </a:t>
            </a:r>
            <a:r>
              <a:rPr lang="ru-RU" sz="2000" b="1" dirty="0" smtClean="0"/>
              <a:t>Центральный Казахстан </a:t>
            </a:r>
            <a:r>
              <a:rPr lang="ru-RU" sz="2000" b="1" dirty="0"/>
              <a:t>(стоянка </a:t>
            </a:r>
            <a:r>
              <a:rPr lang="ru-RU" sz="2000" b="1" dirty="0" smtClean="0"/>
              <a:t>Алгабас)</a:t>
            </a:r>
            <a:endParaRPr lang="ru-RU" sz="2000" b="1" dirty="0"/>
          </a:p>
          <a:p>
            <a:r>
              <a:rPr lang="ru-RU" sz="2000" b="1" dirty="0"/>
              <a:t>были общины, собирательство, загонная охота, они добывали и использовали огонь, строительство жилищ из костей крупных животных</a:t>
            </a:r>
            <a:r>
              <a:rPr lang="ru-RU" sz="2000" b="1" dirty="0" smtClean="0"/>
              <a:t>.</a:t>
            </a:r>
          </a:p>
          <a:p>
            <a:r>
              <a:rPr lang="ru-RU" sz="2000" b="1" dirty="0" smtClean="0"/>
              <a:t>Все трезвы</a:t>
            </a:r>
            <a:endParaRPr lang="ru-RU" sz="20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1052736"/>
            <a:ext cx="3352800" cy="1512168"/>
          </a:xfrm>
        </p:spPr>
        <p:txBody>
          <a:bodyPr/>
          <a:lstStyle/>
          <a:p>
            <a:r>
              <a:rPr lang="ru-RU" sz="4800" b="1" dirty="0"/>
              <a:t>Средний палеолит</a:t>
            </a:r>
            <a:endParaRPr lang="ru-RU" sz="4800" dirty="0"/>
          </a:p>
        </p:txBody>
      </p:sp>
      <p:pic>
        <p:nvPicPr>
          <p:cNvPr id="5" name="irc_mi" descr="http://ruc.podelise.ru/pars_docs/refs/502/501840/501840_html_m6c51d8d3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2060848"/>
            <a:ext cx="4680074" cy="30195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7225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79512" y="3212976"/>
            <a:ext cx="4087688" cy="3528392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Около 40—12 тыс. лет до н. э. (</a:t>
            </a:r>
            <a:r>
              <a:rPr lang="ru-RU" b="1" dirty="0" err="1">
                <a:hlinkClick r:id="rId2" tooltip="Homo sapiens"/>
              </a:rPr>
              <a:t>Homo</a:t>
            </a:r>
            <a:r>
              <a:rPr lang="ru-RU" b="1" dirty="0">
                <a:hlinkClick r:id="rId2" tooltip="Homo sapiens"/>
              </a:rPr>
              <a:t> </a:t>
            </a:r>
            <a:r>
              <a:rPr lang="ru-RU" b="1" dirty="0" err="1">
                <a:hlinkClick r:id="rId2" tooltip="Homo sapiens"/>
              </a:rPr>
              <a:t>sapiens</a:t>
            </a:r>
            <a:r>
              <a:rPr lang="ru-RU" b="1" dirty="0"/>
              <a:t>). Сформировались расы и родовые общины (с матриархальной основой), развивались искусства, появились обряды погребения. Стоянки </a:t>
            </a:r>
            <a:r>
              <a:rPr lang="ru-RU" b="1" dirty="0" err="1"/>
              <a:t>Ащисайская</a:t>
            </a:r>
            <a:r>
              <a:rPr lang="ru-RU" b="1" dirty="0"/>
              <a:t> (Южный Казахстан), </a:t>
            </a:r>
            <a:r>
              <a:rPr lang="ru-RU" b="1" dirty="0" err="1"/>
              <a:t>Бетпак</a:t>
            </a:r>
            <a:r>
              <a:rPr lang="ru-RU" b="1" dirty="0"/>
              <a:t>, Карабас (Центральный Казахстан) и </a:t>
            </a:r>
            <a:r>
              <a:rPr lang="ru-RU" b="1" dirty="0" err="1"/>
              <a:t>Шульбинка</a:t>
            </a:r>
            <a:r>
              <a:rPr lang="ru-RU" b="1" dirty="0"/>
              <a:t> (Восточный Казахстан). Орудия труда: дротики, копья, гарпуны, связки из трёх шаров, </a:t>
            </a:r>
            <a:r>
              <a:rPr lang="ru-RU" b="1" dirty="0" smtClean="0"/>
              <a:t>резцы.</a:t>
            </a:r>
          </a:p>
          <a:p>
            <a:r>
              <a:rPr lang="ru-RU" b="1" dirty="0" smtClean="0"/>
              <a:t>Все трезвы.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1196752"/>
            <a:ext cx="3352800" cy="1872208"/>
          </a:xfrm>
        </p:spPr>
        <p:txBody>
          <a:bodyPr/>
          <a:lstStyle/>
          <a:p>
            <a:r>
              <a:rPr lang="ru-RU" sz="3600" b="1" dirty="0"/>
              <a:t>Поздний (верхний) палеолит</a:t>
            </a:r>
            <a:br>
              <a:rPr lang="ru-RU" sz="3600" b="1" dirty="0"/>
            </a:br>
            <a:endParaRPr lang="ru-RU" sz="3600" b="1" dirty="0"/>
          </a:p>
        </p:txBody>
      </p:sp>
      <p:pic>
        <p:nvPicPr>
          <p:cNvPr id="5" name="Объект 4" descr="http://www.paradigmas.mx/wp-content/uploads/2012/02/homo-sapiens.gif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395589"/>
            <a:ext cx="4824412" cy="32034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2421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79512" y="3581400"/>
            <a:ext cx="4087688" cy="3087960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Около 12-5 тыс. лет до нашей эры. Горы Каратау (</a:t>
            </a:r>
            <a:r>
              <a:rPr lang="ru-RU" b="1" dirty="0" err="1"/>
              <a:t>Бийликколь</a:t>
            </a:r>
            <a:r>
              <a:rPr lang="ru-RU" b="1" dirty="0"/>
              <a:t>, Арысь и др.), Северный Казахстан, </a:t>
            </a:r>
            <a:r>
              <a:rPr lang="ru-RU" b="1" dirty="0" err="1"/>
              <a:t>Атбасарская</a:t>
            </a:r>
            <a:r>
              <a:rPr lang="ru-RU" b="1" dirty="0"/>
              <a:t> культура. Были изобретены лук и стрелы, наконечник в виде шарика, появились </a:t>
            </a:r>
            <a:r>
              <a:rPr lang="ru-RU" b="1" dirty="0" smtClean="0"/>
              <a:t>лодки (</a:t>
            </a:r>
            <a:r>
              <a:rPr lang="ru-RU" b="1" dirty="0"/>
              <a:t>активное </a:t>
            </a:r>
            <a:r>
              <a:rPr lang="ru-RU" b="1" dirty="0" smtClean="0"/>
              <a:t>рыболовство). Появились первые семьи</a:t>
            </a:r>
            <a:r>
              <a:rPr lang="ru-RU" b="1" dirty="0"/>
              <a:t>. </a:t>
            </a:r>
            <a:r>
              <a:rPr lang="ru-RU" b="1" dirty="0" smtClean="0"/>
              <a:t>Одомашненные </a:t>
            </a:r>
            <a:r>
              <a:rPr lang="ru-RU" b="1" dirty="0"/>
              <a:t>волки (собаки), резьба по кости, одежда из шкур.</a:t>
            </a:r>
            <a:endParaRPr lang="ru-RU" b="1" dirty="0" smtClean="0"/>
          </a:p>
          <a:p>
            <a:r>
              <a:rPr lang="ru-RU" b="1" dirty="0" smtClean="0"/>
              <a:t>Все трезвы.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908720"/>
            <a:ext cx="3352800" cy="2448272"/>
          </a:xfrm>
        </p:spPr>
        <p:txBody>
          <a:bodyPr/>
          <a:lstStyle/>
          <a:p>
            <a:r>
              <a:rPr lang="ru-RU" sz="4000" b="1" dirty="0"/>
              <a:t>Мезолит (</a:t>
            </a:r>
            <a:r>
              <a:rPr lang="ru-RU" sz="4000" b="1" dirty="0" err="1" smtClean="0"/>
              <a:t>Среднека</a:t>
            </a:r>
            <a:r>
              <a:rPr lang="ru-RU" sz="4000" b="1" dirty="0" smtClean="0"/>
              <a:t>-</a:t>
            </a:r>
            <a:br>
              <a:rPr lang="ru-RU" sz="4000" b="1" dirty="0" smtClean="0"/>
            </a:br>
            <a:r>
              <a:rPr lang="ru-RU" sz="4000" b="1" dirty="0" err="1" smtClean="0"/>
              <a:t>менный</a:t>
            </a:r>
            <a:r>
              <a:rPr lang="ru-RU" sz="4000" b="1" dirty="0" smtClean="0"/>
              <a:t> </a:t>
            </a:r>
            <a:r>
              <a:rPr lang="ru-RU" sz="4000" b="1" dirty="0"/>
              <a:t>век)</a:t>
            </a:r>
            <a:br>
              <a:rPr lang="ru-RU" sz="4000" b="1" dirty="0"/>
            </a:br>
            <a:endParaRPr lang="ru-RU" sz="4000" dirty="0"/>
          </a:p>
        </p:txBody>
      </p:sp>
      <p:pic>
        <p:nvPicPr>
          <p:cNvPr id="5" name="irc_mi" descr="http://img0.liveinternet.ru/images/attach/c/1/55/164/55164949_mezolit_pict06250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2816"/>
            <a:ext cx="4104456" cy="38164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3888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79512" y="3581400"/>
            <a:ext cx="4087688" cy="3159968"/>
          </a:xfrm>
        </p:spPr>
        <p:txBody>
          <a:bodyPr/>
          <a:lstStyle/>
          <a:p>
            <a:r>
              <a:rPr lang="ru-RU" b="1" dirty="0"/>
              <a:t>Около 5 тыс. до н. э. — каменные орудия труда, керамика. Возникло земледелие, скотоводство. На территории современного Казахстана обнаружены более 500 стоянок (пещера </a:t>
            </a:r>
            <a:r>
              <a:rPr lang="ru-RU" b="1" dirty="0" err="1"/>
              <a:t>Караунгур</a:t>
            </a:r>
            <a:r>
              <a:rPr lang="ru-RU" b="1" dirty="0"/>
              <a:t>, стоянки </a:t>
            </a:r>
            <a:r>
              <a:rPr lang="ru-RU" b="1" dirty="0" err="1"/>
              <a:t>Саксаульская</a:t>
            </a:r>
            <a:r>
              <a:rPr lang="ru-RU" b="1" dirty="0"/>
              <a:t>, Акеспе, </a:t>
            </a:r>
            <a:r>
              <a:rPr lang="ru-RU" b="1" dirty="0" err="1"/>
              <a:t>Куланды</a:t>
            </a:r>
            <a:r>
              <a:rPr lang="ru-RU" b="1" dirty="0"/>
              <a:t>). Зачатки горного дела: выплавляли, медь, свинец, золото</a:t>
            </a:r>
            <a:r>
              <a:rPr lang="ru-RU" b="1" dirty="0" smtClean="0"/>
              <a:t>. Матриархат.</a:t>
            </a:r>
          </a:p>
          <a:p>
            <a:r>
              <a:rPr lang="ru-RU" b="1" dirty="0" smtClean="0"/>
              <a:t>Все трезвы.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1340768"/>
            <a:ext cx="3352800" cy="2197960"/>
          </a:xfrm>
        </p:spPr>
        <p:txBody>
          <a:bodyPr/>
          <a:lstStyle/>
          <a:p>
            <a:r>
              <a:rPr lang="ru-RU" b="1" dirty="0"/>
              <a:t>Неолит (</a:t>
            </a:r>
            <a:r>
              <a:rPr lang="ru-RU" b="1" dirty="0" err="1"/>
              <a:t>Новокаменный</a:t>
            </a:r>
            <a:r>
              <a:rPr lang="ru-RU" b="1" dirty="0"/>
              <a:t> век)</a:t>
            </a:r>
            <a:br>
              <a:rPr lang="ru-RU" b="1" dirty="0"/>
            </a:br>
            <a:endParaRPr lang="ru-RU" dirty="0"/>
          </a:p>
        </p:txBody>
      </p:sp>
      <p:pic>
        <p:nvPicPr>
          <p:cNvPr id="5" name="irc_mi" descr="http://dic.academic.ru/pictures/wiki/files/79/Orkney_Skara_Brae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462114"/>
            <a:ext cx="4752082" cy="31991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5012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79512" y="3581400"/>
            <a:ext cx="4087688" cy="3087960"/>
          </a:xfrm>
        </p:spPr>
        <p:txBody>
          <a:bodyPr>
            <a:normAutofit/>
          </a:bodyPr>
          <a:lstStyle/>
          <a:p>
            <a:r>
              <a:rPr lang="ru-RU" sz="2000" b="1" dirty="0"/>
              <a:t>IV—III тыс. до н. э. — появление медных изделий. Найдено до 100 поселений с литейными мастерскими (районы </a:t>
            </a:r>
            <a:r>
              <a:rPr lang="ru-RU" sz="2000" b="1" dirty="0" err="1">
                <a:hlinkClick r:id="rId2" tooltip="Жезказган"/>
              </a:rPr>
              <a:t>Жезказгана</a:t>
            </a:r>
            <a:r>
              <a:rPr lang="ru-RU" sz="2000" b="1" dirty="0"/>
              <a:t>, </a:t>
            </a:r>
            <a:r>
              <a:rPr lang="ru-RU" sz="2000" b="1" dirty="0">
                <a:hlinkClick r:id="rId3" tooltip="Зыряновск"/>
              </a:rPr>
              <a:t>Зыряновска</a:t>
            </a:r>
            <a:r>
              <a:rPr lang="ru-RU" sz="2000" b="1" dirty="0"/>
              <a:t> и др.). </a:t>
            </a:r>
            <a:r>
              <a:rPr lang="ru-RU" sz="2000" b="1" dirty="0" smtClean="0"/>
              <a:t>Одомашнение </a:t>
            </a:r>
            <a:r>
              <a:rPr lang="ru-RU" sz="2000" b="1" dirty="0"/>
              <a:t>дикой </a:t>
            </a:r>
            <a:r>
              <a:rPr lang="ru-RU" sz="2000" b="1" dirty="0" smtClean="0"/>
              <a:t>лошади. Матриархат.</a:t>
            </a:r>
          </a:p>
          <a:p>
            <a:r>
              <a:rPr lang="ru-RU" sz="2000" b="1" dirty="0" smtClean="0"/>
              <a:t>Все трезвы.</a:t>
            </a:r>
            <a:endParaRPr lang="ru-RU" sz="20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052736"/>
            <a:ext cx="3511624" cy="2376264"/>
          </a:xfrm>
        </p:spPr>
        <p:txBody>
          <a:bodyPr/>
          <a:lstStyle/>
          <a:p>
            <a:r>
              <a:rPr lang="ru-RU" sz="4000" b="1" dirty="0"/>
              <a:t>Энеолит (</a:t>
            </a:r>
            <a:r>
              <a:rPr lang="ru-RU" sz="4000" b="1" dirty="0" err="1" smtClean="0"/>
              <a:t>Меднокамен-ный</a:t>
            </a:r>
            <a:r>
              <a:rPr lang="ru-RU" sz="4000" b="1" dirty="0" smtClean="0"/>
              <a:t> </a:t>
            </a:r>
            <a:r>
              <a:rPr lang="ru-RU" sz="4000" b="1" dirty="0"/>
              <a:t>век)</a:t>
            </a:r>
            <a:br>
              <a:rPr lang="ru-RU" sz="4000" b="1" dirty="0"/>
            </a:br>
            <a:endParaRPr lang="ru-RU" sz="4000" dirty="0"/>
          </a:p>
        </p:txBody>
      </p:sp>
      <p:pic>
        <p:nvPicPr>
          <p:cNvPr id="5" name="irc_mi" descr="http://mail2.tmnlib.ru/tyumen_virtual_chronicle/img/img2.jpg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564904"/>
            <a:ext cx="4896669" cy="2489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3430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07504" y="2636912"/>
            <a:ext cx="4159696" cy="3960440"/>
          </a:xfrm>
        </p:spPr>
        <p:txBody>
          <a:bodyPr>
            <a:normAutofit/>
          </a:bodyPr>
          <a:lstStyle/>
          <a:p>
            <a:r>
              <a:rPr lang="ru-RU" sz="2000" b="1" dirty="0"/>
              <a:t>Начало II тыс. до н. э.—нач. VIII в. </a:t>
            </a:r>
            <a:r>
              <a:rPr lang="ru-RU" sz="2000" b="1" dirty="0" smtClean="0"/>
              <a:t>до </a:t>
            </a:r>
            <a:r>
              <a:rPr lang="ru-RU" sz="2000" b="1" dirty="0"/>
              <a:t>н. э. </a:t>
            </a:r>
            <a:r>
              <a:rPr lang="ru-RU" sz="2000" b="1" dirty="0" smtClean="0"/>
              <a:t>Добыча </a:t>
            </a:r>
            <a:r>
              <a:rPr lang="ru-RU" sz="2000" b="1" dirty="0"/>
              <a:t>руды в Центральном Казахстане. Появление кочевого скотоводства. Крушение матриархата. </a:t>
            </a:r>
            <a:r>
              <a:rPr lang="ru-RU" sz="2000" b="1" dirty="0" smtClean="0"/>
              <a:t>Поклонение </a:t>
            </a:r>
            <a:r>
              <a:rPr lang="ru-RU" sz="2000" b="1" dirty="0"/>
              <a:t>небу, солнцу, огню. Обычай поминок, ритуальных жертвоприношения, главным жертвенным животным являлся конь</a:t>
            </a:r>
            <a:r>
              <a:rPr lang="ru-RU" sz="2000" b="1" dirty="0" smtClean="0"/>
              <a:t>.</a:t>
            </a:r>
          </a:p>
          <a:p>
            <a:r>
              <a:rPr lang="ru-RU" sz="2000" b="1" dirty="0" smtClean="0"/>
              <a:t>Все трезвы. </a:t>
            </a:r>
            <a:endParaRPr lang="ru-RU" sz="20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1052736"/>
            <a:ext cx="3352800" cy="1728192"/>
          </a:xfrm>
        </p:spPr>
        <p:txBody>
          <a:bodyPr/>
          <a:lstStyle/>
          <a:p>
            <a:r>
              <a:rPr lang="ru-RU" sz="4000" b="1" dirty="0"/>
              <a:t>Бронзовый век</a:t>
            </a:r>
            <a:br>
              <a:rPr lang="ru-RU" sz="4000" b="1" dirty="0"/>
            </a:br>
            <a:endParaRPr lang="ru-RU" sz="4000" dirty="0"/>
          </a:p>
        </p:txBody>
      </p:sp>
      <p:pic>
        <p:nvPicPr>
          <p:cNvPr id="5" name="irc_mi" descr="http://lenta-ua.net/uploads/posts/2013-03/1363438739_tayny-bronzovogo-veka-ili-istoriya-mechey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193971"/>
            <a:ext cx="4896098" cy="38273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1500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251520" y="2852936"/>
            <a:ext cx="4015680" cy="3672408"/>
          </a:xfrm>
        </p:spPr>
        <p:txBody>
          <a:bodyPr/>
          <a:lstStyle/>
          <a:p>
            <a:r>
              <a:rPr lang="ru-RU" b="1" dirty="0"/>
              <a:t>В </a:t>
            </a:r>
            <a:r>
              <a:rPr lang="ru-RU" b="1" dirty="0">
                <a:hlinkClick r:id="rId2" tooltip="VIII век до н. э."/>
              </a:rPr>
              <a:t>VIII</a:t>
            </a:r>
            <a:r>
              <a:rPr lang="ru-RU" b="1" dirty="0"/>
              <a:t> — </a:t>
            </a:r>
            <a:r>
              <a:rPr lang="ru-RU" b="1" dirty="0">
                <a:hlinkClick r:id="rId3" tooltip="III век до н. э."/>
              </a:rPr>
              <a:t>III</a:t>
            </a:r>
            <a:r>
              <a:rPr lang="ru-RU" b="1" dirty="0"/>
              <a:t> вв. до нашей </a:t>
            </a:r>
            <a:r>
              <a:rPr lang="ru-RU" b="1" dirty="0" smtClean="0"/>
              <a:t>эры. </a:t>
            </a:r>
            <a:r>
              <a:rPr lang="ru-RU" b="1" dirty="0" err="1" smtClean="0"/>
              <a:t>И</a:t>
            </a:r>
            <a:r>
              <a:rPr lang="ru-RU" b="1" dirty="0" err="1" smtClean="0">
                <a:hlinkClick r:id="rId4" tooltip="Иранские языки"/>
              </a:rPr>
              <a:t>раноязычны</a:t>
            </a:r>
            <a:r>
              <a:rPr lang="ru-RU" b="1" dirty="0" err="1" smtClean="0"/>
              <a:t>е</a:t>
            </a:r>
            <a:r>
              <a:rPr lang="ru-RU" b="1" dirty="0" smtClean="0"/>
              <a:t> </a:t>
            </a:r>
            <a:r>
              <a:rPr lang="ru-RU" b="1" dirty="0" smtClean="0">
                <a:hlinkClick r:id="rId5" tooltip="Кочевники"/>
              </a:rPr>
              <a:t>кочевы</a:t>
            </a:r>
            <a:r>
              <a:rPr lang="ru-RU" b="1" dirty="0" smtClean="0"/>
              <a:t>е </a:t>
            </a:r>
            <a:r>
              <a:rPr lang="ru-RU" b="1" dirty="0"/>
              <a:t>и </a:t>
            </a:r>
            <a:r>
              <a:rPr lang="ru-RU" b="1" dirty="0" smtClean="0"/>
              <a:t>полукочевые </a:t>
            </a:r>
            <a:r>
              <a:rPr lang="ru-RU" b="1" dirty="0" err="1" smtClean="0"/>
              <a:t>племёна</a:t>
            </a:r>
            <a:r>
              <a:rPr lang="ru-RU" b="1" dirty="0" smtClean="0"/>
              <a:t>.</a:t>
            </a:r>
            <a:r>
              <a:rPr lang="ru-RU" b="1" dirty="0"/>
              <a:t> </a:t>
            </a:r>
            <a:r>
              <a:rPr lang="ru-RU" b="1" dirty="0" smtClean="0"/>
              <a:t>Саки-</a:t>
            </a:r>
            <a:r>
              <a:rPr lang="ru-RU" b="1" dirty="0" err="1" smtClean="0"/>
              <a:t>хаомаварга</a:t>
            </a:r>
            <a:r>
              <a:rPr lang="ru-RU" b="1" dirty="0"/>
              <a:t>, «варящие </a:t>
            </a:r>
            <a:r>
              <a:rPr lang="ru-RU" b="1" dirty="0" err="1">
                <a:hlinkClick r:id="rId6" tooltip="Хаома"/>
              </a:rPr>
              <a:t>хаому</a:t>
            </a:r>
            <a:r>
              <a:rPr lang="ru-RU" b="1" dirty="0"/>
              <a:t> — дурманящий напиток», населявшие долину реки </a:t>
            </a:r>
            <a:r>
              <a:rPr lang="ru-RU" b="1" dirty="0" smtClean="0">
                <a:hlinkClick r:id="rId7" tooltip="Мургаб (река)"/>
              </a:rPr>
              <a:t>Мургаб</a:t>
            </a:r>
            <a:r>
              <a:rPr lang="ru-RU" b="1" dirty="0" smtClean="0"/>
              <a:t> (сегодняшний Туркменистан).</a:t>
            </a:r>
            <a:r>
              <a:rPr lang="ru-RU" b="1" dirty="0"/>
              <a:t> </a:t>
            </a:r>
            <a:r>
              <a:rPr lang="ru-RU" b="1" dirty="0" smtClean="0"/>
              <a:t>Саки-</a:t>
            </a:r>
            <a:r>
              <a:rPr lang="ru-RU" b="1" dirty="0" err="1" smtClean="0"/>
              <a:t>парасугудам</a:t>
            </a:r>
            <a:r>
              <a:rPr lang="ru-RU" b="1" dirty="0" smtClean="0"/>
              <a:t>, </a:t>
            </a:r>
            <a:r>
              <a:rPr lang="ru-RU" b="1" dirty="0"/>
              <a:t>которые проживали в бассейне </a:t>
            </a:r>
            <a:r>
              <a:rPr lang="ru-RU" b="1" dirty="0">
                <a:hlinkClick r:id="rId8" tooltip="Аральское море"/>
              </a:rPr>
              <a:t>Аральского моря</a:t>
            </a:r>
            <a:r>
              <a:rPr lang="ru-RU" b="1" dirty="0"/>
              <a:t> в низовьях </a:t>
            </a:r>
            <a:r>
              <a:rPr lang="ru-RU" b="1" dirty="0">
                <a:hlinkClick r:id="rId9" tooltip="Сырдарья"/>
              </a:rPr>
              <a:t>Сырдарьи</a:t>
            </a:r>
            <a:r>
              <a:rPr lang="ru-RU" b="1" dirty="0"/>
              <a:t> и </a:t>
            </a:r>
            <a:r>
              <a:rPr lang="ru-RU" b="1" dirty="0" smtClean="0">
                <a:hlinkClick r:id="rId10" tooltip="Амударья"/>
              </a:rPr>
              <a:t>Амударьи</a:t>
            </a:r>
            <a:r>
              <a:rPr lang="ru-RU" b="1" dirty="0" smtClean="0"/>
              <a:t> (сегодняшний Казахстан и Узбекистан). Последние были трезвы.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1196752"/>
            <a:ext cx="3352800" cy="1440160"/>
          </a:xfrm>
        </p:spPr>
        <p:txBody>
          <a:bodyPr/>
          <a:lstStyle/>
          <a:p>
            <a:r>
              <a:rPr lang="ru-RU" sz="5400" b="1" dirty="0" smtClean="0"/>
              <a:t>Скифы</a:t>
            </a:r>
            <a:r>
              <a:rPr lang="ru-RU" sz="4000" b="1" dirty="0" smtClean="0"/>
              <a:t> </a:t>
            </a:r>
            <a:r>
              <a:rPr lang="ru-RU" sz="4800" b="1" dirty="0" smtClean="0"/>
              <a:t>(саки)</a:t>
            </a:r>
            <a:endParaRPr lang="ru-RU" sz="4800" b="1" dirty="0"/>
          </a:p>
        </p:txBody>
      </p:sp>
      <p:pic>
        <p:nvPicPr>
          <p:cNvPr id="5" name="irc_mi" descr="http://www.hint4.me/uploads/posts/2012-12/1355786470_img_0398.jpg"/>
          <p:cNvPicPr>
            <a:picLocks noGrp="1"/>
          </p:cNvPicPr>
          <p:nvPr>
            <p:ph idx="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204864"/>
            <a:ext cx="4824536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79640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240</TotalTime>
  <Words>437</Words>
  <Application>Microsoft Office PowerPoint</Application>
  <PresentationFormat>Экран (4:3)</PresentationFormat>
  <Paragraphs>60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Волна</vt:lpstr>
      <vt:lpstr>Профессор Маюров А.Н. История казахской семьи</vt:lpstr>
      <vt:lpstr>Ранний палеолит (древнекаменный век) </vt:lpstr>
      <vt:lpstr>Средний палеолит</vt:lpstr>
      <vt:lpstr>Поздний (верхний) палеолит </vt:lpstr>
      <vt:lpstr>Мезолит (Среднека- менный век) </vt:lpstr>
      <vt:lpstr>Неолит (Новокаменный век) </vt:lpstr>
      <vt:lpstr>Энеолит (Меднокамен-ный век) </vt:lpstr>
      <vt:lpstr>Бронзовый век </vt:lpstr>
      <vt:lpstr>Скифы (саки)</vt:lpstr>
      <vt:lpstr>Государственное образование Кангюй</vt:lpstr>
      <vt:lpstr>Гуннская империя</vt:lpstr>
      <vt:lpstr>Тюркский каганат</vt:lpstr>
      <vt:lpstr>Карлукский каганат</vt:lpstr>
      <vt:lpstr>Государство огузов</vt:lpstr>
      <vt:lpstr>Караханидское государство</vt:lpstr>
      <vt:lpstr>Кыпчакское ханство</vt:lpstr>
      <vt:lpstr>нашествие сельджуков, киданей, монголо-татар</vt:lpstr>
      <vt:lpstr>Казахское ханство  </vt:lpstr>
      <vt:lpstr>Казахстан в составе Российской империи </vt:lpstr>
      <vt:lpstr>Советский период </vt:lpstr>
      <vt:lpstr>Современный Казахстан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Профессор Маюров А.Н. История казахской семьи</dc:title>
  <dc:creator>Александр Николаевич</dc:creator>
  <cp:lastModifiedBy>Александр Николаевич</cp:lastModifiedBy>
  <cp:revision>22</cp:revision>
  <dcterms:created xsi:type="dcterms:W3CDTF">2013-04-22T09:28:18Z</dcterms:created>
  <dcterms:modified xsi:type="dcterms:W3CDTF">2013-04-22T14:58:24Z</dcterms:modified>
</cp:coreProperties>
</file>