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66" r:id="rId18"/>
    <p:sldId id="267" r:id="rId19"/>
    <p:sldId id="268" r:id="rId20"/>
    <p:sldId id="269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591DFB-2DB4-45D4-9077-AB7FDFB98AC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3EBAC-81E9-4533-AC53-6A3C9A9FA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175351" cy="3656697"/>
          </a:xfrm>
        </p:spPr>
        <p:txBody>
          <a:bodyPr/>
          <a:lstStyle/>
          <a:p>
            <a:r>
              <a:rPr lang="ru-RU" sz="3200" dirty="0" smtClean="0"/>
              <a:t>                   Проф. А.Н. </a:t>
            </a:r>
            <a:r>
              <a:rPr lang="ru-RU" sz="3200" dirty="0" err="1" smtClean="0"/>
              <a:t>Маюров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Законы </a:t>
            </a:r>
            <a:r>
              <a:rPr lang="ru-RU" dirty="0" err="1" smtClean="0"/>
              <a:t>собриологии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2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620688"/>
            <a:ext cx="4464497" cy="40324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Все негативные явления в обществе, связанные с употреблением алкоголя, зависят от  уровня потребления абсолютного алкоголя на душу населения.</a:t>
            </a:r>
            <a:endParaRPr lang="ru-RU" dirty="0"/>
          </a:p>
          <a:p>
            <a:r>
              <a:rPr lang="ru-RU" b="1" dirty="0"/>
              <a:t>     А) Количество пьяниц и алкоголиков  зависит от уровня потребления алкоголя на душу населения.   </a:t>
            </a:r>
            <a:endParaRPr lang="ru-RU" dirty="0"/>
          </a:p>
          <a:p>
            <a:r>
              <a:rPr lang="ru-RU" b="1" dirty="0"/>
              <a:t>     Б) «Пьяная» смертность зависит от уровня потребления алкоголя на душу населения.</a:t>
            </a:r>
            <a:endParaRPr lang="ru-RU" dirty="0"/>
          </a:p>
          <a:p>
            <a:r>
              <a:rPr lang="ru-RU" b="1" dirty="0"/>
              <a:t>      В) «Пьяная» заболеваемость (цирроз печени, белая горячка, панкреатит и пр.) зависит от уровня потребления алкоголя на душу населения.</a:t>
            </a:r>
            <a:endParaRPr lang="ru-RU" dirty="0"/>
          </a:p>
          <a:p>
            <a:r>
              <a:rPr lang="ru-RU" b="1" dirty="0"/>
              <a:t>     Г) «Пьяная» преступность, хулиганство и т.п. зависит от уровня потребления алкоголя на душу населения.</a:t>
            </a:r>
            <a:endParaRPr lang="ru-RU" dirty="0"/>
          </a:p>
          <a:p>
            <a:r>
              <a:rPr lang="ru-RU" b="1" dirty="0"/>
              <a:t>      Д) Количество ДТП, несчастных случаев на производстве и в быту зависит от уровня потребления алкоголя на душу населения.</a:t>
            </a:r>
            <a:endParaRPr lang="ru-RU" dirty="0"/>
          </a:p>
          <a:p>
            <a:r>
              <a:rPr lang="ru-RU" b="1" dirty="0"/>
              <a:t>      Е) Количество больных новорождённых, с врожденными дефектами (олигофрения и пр.) зависит от уровня потребления алкоголя на душу населения.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869160"/>
            <a:ext cx="6383538" cy="1584175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9</a:t>
            </a:r>
            <a:endParaRPr lang="ru-RU" dirty="0"/>
          </a:p>
        </p:txBody>
      </p:sp>
      <p:pic>
        <p:nvPicPr>
          <p:cNvPr id="9218" name="Picture 2" descr="https://encrypted-tbn0.gstatic.com/images?q=tbn:ANd9GcT2Tf2QTA8hWbFGZ58ViFv94JrkWjOoNsbBYBGiLKm5GXeUl0h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r="11307"/>
          <a:stretch>
            <a:fillRect/>
          </a:stretch>
        </p:blipFill>
        <p:spPr bwMode="auto">
          <a:xfrm>
            <a:off x="4716463" y="908050"/>
            <a:ext cx="42481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Количество пьяниц и алкоголиков  зависит от уровня потребления алкоголя на душу населения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пьяниц и алкоголиков …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" b="23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57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«Пьяная» смертность зависит от уровня потребления алкоголя на душу населения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412851"/>
          </a:xfrm>
        </p:spPr>
        <p:txBody>
          <a:bodyPr/>
          <a:lstStyle/>
          <a:p>
            <a:r>
              <a:rPr lang="ru-RU" dirty="0"/>
              <a:t>«Пьяная» </a:t>
            </a:r>
            <a:r>
              <a:rPr lang="ru-RU" dirty="0" smtClean="0"/>
              <a:t>смертность… </a:t>
            </a:r>
            <a:endParaRPr lang="ru-RU" dirty="0"/>
          </a:p>
        </p:txBody>
      </p:sp>
      <p:pic>
        <p:nvPicPr>
          <p:cNvPr id="5" name="Рисунок 4" descr="http://cs617319.vk.me/v617319637/fa64/RMtoT8CSn_U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b="6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76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«Пьяная» заболеваемость (цирроз печени, белая горячка, панкреатит и пр.) зависит от уровня потребления алкоголя на душу населения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484859"/>
          </a:xfrm>
        </p:spPr>
        <p:txBody>
          <a:bodyPr/>
          <a:lstStyle/>
          <a:p>
            <a:r>
              <a:rPr lang="ru-RU" dirty="0"/>
              <a:t>«Пьяная» заболеваемость </a:t>
            </a:r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851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08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778554"/>
          </a:xfrm>
        </p:spPr>
        <p:txBody>
          <a:bodyPr>
            <a:noAutofit/>
          </a:bodyPr>
          <a:lstStyle/>
          <a:p>
            <a:r>
              <a:rPr lang="ru-RU" sz="2400" b="1" dirty="0"/>
              <a:t>«Пьяная» преступность, хулиганство и т.п. зависит от уровня потребления алкоголя на душу населения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844899"/>
          </a:xfrm>
        </p:spPr>
        <p:txBody>
          <a:bodyPr/>
          <a:lstStyle/>
          <a:p>
            <a:r>
              <a:rPr lang="ru-RU" dirty="0"/>
              <a:t>«Пьяная» преступность</a:t>
            </a:r>
          </a:p>
        </p:txBody>
      </p:sp>
      <p:pic>
        <p:nvPicPr>
          <p:cNvPr id="5" name="Рисунок 4" descr="w2-1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r="26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066586"/>
          </a:xfrm>
        </p:spPr>
        <p:txBody>
          <a:bodyPr/>
          <a:lstStyle/>
          <a:p>
            <a:r>
              <a:rPr lang="ru-RU" sz="2400" b="1" dirty="0"/>
              <a:t>Количество ДТП, несчастных случаев на производстве и в быту зависит от уровня потребления алкоголя на душу населения.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</a:t>
            </a:r>
            <a:r>
              <a:rPr lang="ru-RU" dirty="0" smtClean="0"/>
              <a:t>ДТП…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ÑÑÐ°ÑÐ½ÑÐµ Ð´ÑÐ¿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1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994578"/>
          </a:xfrm>
        </p:spPr>
        <p:txBody>
          <a:bodyPr/>
          <a:lstStyle/>
          <a:p>
            <a:r>
              <a:rPr lang="ru-RU" sz="2000" b="1" dirty="0"/>
              <a:t>Количество больных новорождённых, с врожденными дефектами (олигофрения и пр.) зависит от уровня потребления алкоголя на душу населения.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700883"/>
          </a:xfrm>
        </p:spPr>
        <p:txBody>
          <a:bodyPr/>
          <a:lstStyle/>
          <a:p>
            <a:r>
              <a:rPr lang="ru-RU" dirty="0" smtClean="0"/>
              <a:t>Количество уродов…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ÑÐ¾Ð´Ñ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r="9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2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4392489" cy="4032448"/>
          </a:xfrm>
        </p:spPr>
        <p:txBody>
          <a:bodyPr>
            <a:normAutofit/>
          </a:bodyPr>
          <a:lstStyle/>
          <a:p>
            <a:r>
              <a:rPr lang="ru-RU" sz="2000" b="1" dirty="0"/>
              <a:t>Из всех алкогольных изделий самыми опасными и провокационными являются пиво и шампанское, так как именно с них начинают приобщаться к алкоголю  дети, шампанским спиваются женщины. Чем слабее и приятнее на вкус алкогольное изделие, тем его чаще и в больших количествах употребляют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869160"/>
            <a:ext cx="6383538" cy="1512167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10</a:t>
            </a:r>
            <a:endParaRPr lang="ru-RU" dirty="0"/>
          </a:p>
        </p:txBody>
      </p:sp>
      <p:pic>
        <p:nvPicPr>
          <p:cNvPr id="10242" name="Picture 2" descr="https://encrypted-tbn1.gstatic.com/images?q=tbn:ANd9GcSDov8bkoP5sMMEX2_bhG48VAd8Pvj0tO_46-59kh8LhtZkiBP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5659"/>
          <a:stretch>
            <a:fillRect/>
          </a:stretch>
        </p:blipFill>
        <p:spPr bwMode="auto">
          <a:xfrm>
            <a:off x="4787900" y="836613"/>
            <a:ext cx="4176713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5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4392489" cy="38164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Уровень алкоголизации любой страны на конкретный период  зависит от проводимой в данной стране, в данный период алкогольной политики. Следствием алкогольной политики является деятельность алкогольной системы спаивания, состоящей из двух составляющих:  а) материальной (пивные, спиртовые, винные, водочные и пр. заводы, система продажи – магазины, рестораны, кафе, </a:t>
            </a:r>
            <a:r>
              <a:rPr lang="ru-RU" b="1" dirty="0" err="1"/>
              <a:t>пивбары</a:t>
            </a:r>
            <a:r>
              <a:rPr lang="ru-RU" b="1" dirty="0"/>
              <a:t> и т.д.) и б) идеологической (господствующей в обществе и возобновляемой средствами массовой информации, внушающими народу идеологию допустимости употребления алкоголя в том или ином количестве.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869160"/>
            <a:ext cx="6383538" cy="1512167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11</a:t>
            </a:r>
            <a:endParaRPr lang="ru-RU" dirty="0"/>
          </a:p>
        </p:txBody>
      </p:sp>
      <p:pic>
        <p:nvPicPr>
          <p:cNvPr id="11266" name="Picture 2" descr="https://encrypted-tbn2.gstatic.com/images?q=tbn:ANd9GcSMAmVFNriAJcXFEpo6wQ_ljLIFQ4MPxd8LO-_pRcjP5L6f1ik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6893"/>
          <a:stretch>
            <a:fillRect/>
          </a:stretch>
        </p:blipFill>
        <p:spPr bwMode="auto">
          <a:xfrm>
            <a:off x="4643438" y="765175"/>
            <a:ext cx="4392612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9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10486"/>
            <a:ext cx="4320481" cy="3858674"/>
          </a:xfrm>
        </p:spPr>
        <p:txBody>
          <a:bodyPr>
            <a:normAutofit/>
          </a:bodyPr>
          <a:lstStyle/>
          <a:p>
            <a:r>
              <a:rPr lang="ru-RU" sz="2400" b="1" dirty="0"/>
              <a:t>Закон взаимосвязи между употреблением алкоголя </a:t>
            </a:r>
            <a:r>
              <a:rPr lang="ru-RU" sz="2400" b="1" dirty="0" smtClean="0"/>
              <a:t>родителями, умственной  </a:t>
            </a:r>
            <a:r>
              <a:rPr lang="ru-RU" sz="2400" b="1" dirty="0"/>
              <a:t>и генетической </a:t>
            </a:r>
            <a:r>
              <a:rPr lang="ru-RU" sz="2400" b="1" dirty="0" err="1"/>
              <a:t>ослабленностью</a:t>
            </a:r>
            <a:r>
              <a:rPr lang="ru-RU" sz="2400" b="1" dirty="0"/>
              <a:t> детей.</a:t>
            </a:r>
            <a:r>
              <a:rPr lang="ru-RU" sz="2400" dirty="0"/>
              <a:t>     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97077"/>
            <a:ext cx="6383538" cy="1656259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12</a:t>
            </a:r>
            <a:endParaRPr lang="ru-RU" dirty="0"/>
          </a:p>
        </p:txBody>
      </p:sp>
      <p:pic>
        <p:nvPicPr>
          <p:cNvPr id="12290" name="Picture 2" descr="https://encrypted-tbn0.gstatic.com/images?q=tbn:ANd9GcRps3e5iaaocHs_fTNw8zfK9Zjvp3WBtn7YLdOfBLTNcyiiiZfZ1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12875"/>
          <a:stretch>
            <a:fillRect/>
          </a:stretch>
        </p:blipFill>
        <p:spPr bwMode="auto">
          <a:xfrm>
            <a:off x="4787900" y="765175"/>
            <a:ext cx="41767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6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877887" y="332656"/>
            <a:ext cx="3694114" cy="316835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/>
              <a:t>Продажа алкоголя невыгодна для бюджета, так как убытки от последствий употребления алкоголя в несколько раз превышают доходы от налогов и акцизов с алкогольной индустрии и торговли.</a:t>
            </a:r>
            <a:endParaRPr lang="ru-RU" sz="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effectLst/>
              </a:rPr>
              <a:t>ЗАКОН СОБРИОЛОГИИ № 1</a:t>
            </a:r>
            <a:endParaRPr lang="ru-RU" dirty="0"/>
          </a:p>
        </p:txBody>
      </p:sp>
      <p:pic>
        <p:nvPicPr>
          <p:cNvPr id="1026" name="Picture 2" descr="https://encrypted-tbn2.gstatic.com/images?q=tbn:ANd9GcQEDIbzh_4a1Oef_z3frMJSs_6SAWu57hDtrjPnP1Ip0rpxluo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5477"/>
          <a:stretch>
            <a:fillRect/>
          </a:stretch>
        </p:blipFill>
        <p:spPr bwMode="auto">
          <a:xfrm>
            <a:off x="4475163" y="549275"/>
            <a:ext cx="4418012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4392489" cy="3672408"/>
          </a:xfrm>
        </p:spPr>
        <p:txBody>
          <a:bodyPr/>
          <a:lstStyle/>
          <a:p>
            <a:r>
              <a:rPr lang="ru-RU" b="1" dirty="0"/>
              <a:t>Закон неустранимости </a:t>
            </a:r>
            <a:r>
              <a:rPr lang="ru-RU" b="1" dirty="0" smtClean="0"/>
              <a:t>вреда. Если </a:t>
            </a:r>
            <a:r>
              <a:rPr lang="ru-RU" b="1" dirty="0"/>
              <a:t>алкогольную или любую другую наркотическую проблему решать в одном-двух направлениях, т.е. искоренять — пусть и очень успешно! — части целого (например, алкоголизм, нарушение общественного порядка, профилактика пьянок за рулем и т. п.) не может привести к исчезновению проблемы в целом. Проблема в этом смысле неустранима. Преодолеть, решить проблему можно только комплексно, системно и глубинно.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941168"/>
            <a:ext cx="6383538" cy="1647056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13</a:t>
            </a:r>
            <a:endParaRPr lang="ru-RU" dirty="0"/>
          </a:p>
        </p:txBody>
      </p:sp>
      <p:pic>
        <p:nvPicPr>
          <p:cNvPr id="13314" name="Picture 2" descr="x_827a4a3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r="4652"/>
          <a:stretch>
            <a:fillRect/>
          </a:stretch>
        </p:blipFill>
        <p:spPr bwMode="auto">
          <a:xfrm>
            <a:off x="4716463" y="765175"/>
            <a:ext cx="4248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5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475174" y="764704"/>
            <a:ext cx="4489313" cy="4032448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4464497" cy="4104456"/>
          </a:xfrm>
        </p:spPr>
        <p:txBody>
          <a:bodyPr>
            <a:normAutofit/>
          </a:bodyPr>
          <a:lstStyle/>
          <a:p>
            <a:r>
              <a:rPr lang="ru-RU" sz="2400" b="1" dirty="0"/>
              <a:t>Закон крушения </a:t>
            </a:r>
            <a:r>
              <a:rPr lang="ru-RU" sz="2400" b="1" dirty="0" smtClean="0"/>
              <a:t>цивилизаций</a:t>
            </a:r>
            <a:r>
              <a:rPr lang="ru-RU" sz="2400" b="1" dirty="0"/>
              <a:t> </a:t>
            </a:r>
            <a:r>
              <a:rPr lang="ru-RU" sz="2400" b="1" dirty="0" smtClean="0"/>
              <a:t>- </a:t>
            </a:r>
            <a:r>
              <a:rPr lang="ru-RU" sz="2400" dirty="0"/>
              <a:t>формаций, крупных государств, в результате алкогольного геноцида.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157191"/>
            <a:ext cx="6383538" cy="1440161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14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144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4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716015" y="764704"/>
            <a:ext cx="4320481" cy="4176464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4320481" cy="37444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Отрицательные </a:t>
            </a:r>
            <a:r>
              <a:rPr lang="ru-RU" sz="2400" b="1" dirty="0"/>
              <a:t>последствия употребления алкоголя возрастают  в более холодном климате по сравнению с  теплым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085184"/>
            <a:ext cx="6383538" cy="1440159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15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 descr="автор Мариам Сум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4394"/>
            <a:ext cx="3219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71465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Закон пресса – закон плюс отказ. Изменение убеждений и законодательные инициативы за трезвость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229200"/>
            <a:ext cx="6383538" cy="1440159"/>
          </a:xfrm>
        </p:spPr>
        <p:txBody>
          <a:bodyPr/>
          <a:lstStyle/>
          <a:p>
            <a:r>
              <a:rPr lang="ru-RU" dirty="0" smtClean="0"/>
              <a:t>Закон </a:t>
            </a:r>
            <a:r>
              <a:rPr lang="ru-RU" dirty="0" err="1" smtClean="0"/>
              <a:t>собриологии</a:t>
            </a:r>
            <a:r>
              <a:rPr lang="ru-RU" dirty="0" smtClean="0"/>
              <a:t> № 16</a:t>
            </a:r>
            <a:endParaRPr lang="ru-RU" dirty="0"/>
          </a:p>
        </p:txBody>
      </p:sp>
      <p:pic>
        <p:nvPicPr>
          <p:cNvPr id="10" name="Рисунок 9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4" b="2588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3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010486"/>
            <a:ext cx="4392489" cy="3714658"/>
          </a:xfrm>
        </p:spPr>
        <p:txBody>
          <a:bodyPr/>
          <a:lstStyle/>
          <a:p>
            <a:r>
              <a:rPr lang="ru-RU" sz="2000" b="1" dirty="0"/>
              <a:t>Массовое «культурное», «умеренное» потребление алкоголя – источник  пьянства  и  алкоголизма. Пьянство и алкоголизм – последствие массового «</a:t>
            </a:r>
            <a:r>
              <a:rPr lang="ru-RU" sz="2000" b="1" dirty="0" err="1"/>
              <a:t>культурпитейства</a:t>
            </a:r>
            <a:r>
              <a:rPr lang="ru-RU" sz="2000" b="1" dirty="0"/>
              <a:t>». Количество алкоголиков прямо пропорционально количеству пьющих («</a:t>
            </a:r>
            <a:r>
              <a:rPr lang="ru-RU" sz="2000" b="1" dirty="0" err="1"/>
              <a:t>культурпитейщиков</a:t>
            </a:r>
            <a:r>
              <a:rPr lang="ru-RU" sz="2000" b="1" dirty="0"/>
              <a:t>»).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988915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2</a:t>
            </a:r>
            <a:endParaRPr lang="ru-RU" dirty="0"/>
          </a:p>
        </p:txBody>
      </p:sp>
      <p:pic>
        <p:nvPicPr>
          <p:cNvPr id="2050" name="Picture 2" descr="https://encrypted-tbn1.gstatic.com/images?q=tbn:ANd9GcSdYLdruNF6CNSGBBTKCDDaDhUtipPDeqDiUK5i3tfSfnuugU0SZ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67"/>
          <a:stretch>
            <a:fillRect/>
          </a:stretch>
        </p:blipFill>
        <p:spPr bwMode="auto">
          <a:xfrm>
            <a:off x="4475163" y="692150"/>
            <a:ext cx="4560887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4392489" cy="3600400"/>
          </a:xfrm>
        </p:spPr>
        <p:txBody>
          <a:bodyPr/>
          <a:lstStyle/>
          <a:p>
            <a:r>
              <a:rPr lang="ru-RU" sz="2400" b="1" dirty="0"/>
              <a:t>Изготовление и употребление алкогольных суррогатов прямо пропорционально употреблению обществом легального алкоголя.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844899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3</a:t>
            </a:r>
            <a:endParaRPr lang="ru-RU" dirty="0"/>
          </a:p>
        </p:txBody>
      </p:sp>
      <p:pic>
        <p:nvPicPr>
          <p:cNvPr id="3074" name="Picture 2" descr="https://encrypted-tbn3.gstatic.com/images?q=tbn:ANd9GcSTTG7-0_zHWkDmkfbXQL6Y8EwHkq8YTmhuD_n8SEue-HHhbaG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917"/>
          <a:stretch>
            <a:fillRect/>
          </a:stretch>
        </p:blipFill>
        <p:spPr bwMode="auto">
          <a:xfrm>
            <a:off x="4475163" y="620713"/>
            <a:ext cx="4560887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1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4320481" cy="3672408"/>
          </a:xfrm>
        </p:spPr>
        <p:txBody>
          <a:bodyPr/>
          <a:lstStyle/>
          <a:p>
            <a:r>
              <a:rPr lang="ru-RU" sz="2400" b="1" dirty="0"/>
              <a:t>Согласно закону питейной эскалации, выведенному в 1970-е годы  социологом И.А. </a:t>
            </a:r>
            <a:r>
              <a:rPr lang="ru-RU" sz="2400" b="1" dirty="0" err="1"/>
              <a:t>Красноносовым</a:t>
            </a:r>
            <a:r>
              <a:rPr lang="ru-RU" sz="2400" b="1" dirty="0"/>
              <a:t>, в пьющих странах в среднем сопьется каждый 16-й из числа употребляющих алкоголь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844899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4</a:t>
            </a:r>
            <a:endParaRPr lang="ru-RU" dirty="0"/>
          </a:p>
        </p:txBody>
      </p:sp>
      <p:pic>
        <p:nvPicPr>
          <p:cNvPr id="4103" name="Picture 7" descr="http://rudocs.exdat.com/pars_docs/tw_refs/49/48528/48528_html_17bccc2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6" b="21166"/>
          <a:stretch>
            <a:fillRect/>
          </a:stretch>
        </p:blipFill>
        <p:spPr bwMode="auto">
          <a:xfrm>
            <a:off x="4427984" y="620688"/>
            <a:ext cx="4560887" cy="35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7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10486"/>
            <a:ext cx="4320481" cy="3138594"/>
          </a:xfrm>
        </p:spPr>
        <p:txBody>
          <a:bodyPr>
            <a:normAutofit/>
          </a:bodyPr>
          <a:lstStyle/>
          <a:p>
            <a:r>
              <a:rPr lang="ru-RU" sz="2800" b="1" dirty="0"/>
              <a:t>Предложение любых наркотиков «силой берет спрос» на них.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916907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5</a:t>
            </a:r>
            <a:endParaRPr lang="ru-RU" dirty="0"/>
          </a:p>
        </p:txBody>
      </p:sp>
      <p:pic>
        <p:nvPicPr>
          <p:cNvPr id="5122" name="Picture 2" descr="https://encrypted-tbn3.gstatic.com/images?q=tbn:ANd9GcRg-BHSJYN87veLTJNAJJuCMNdW1m_WqPeqR2vpnH5LmhhMXzz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r="6774"/>
          <a:stretch>
            <a:fillRect/>
          </a:stretch>
        </p:blipFill>
        <p:spPr bwMode="auto">
          <a:xfrm>
            <a:off x="4475163" y="692150"/>
            <a:ext cx="4560887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6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3" y="1010486"/>
            <a:ext cx="4248472" cy="3282610"/>
          </a:xfrm>
        </p:spPr>
        <p:txBody>
          <a:bodyPr/>
          <a:lstStyle/>
          <a:p>
            <a:r>
              <a:rPr lang="ru-RU" sz="2800" b="1" dirty="0"/>
              <a:t>Закон перехода от слабых наркотиков к более сильным.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844899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6</a:t>
            </a:r>
            <a:endParaRPr lang="ru-RU" dirty="0"/>
          </a:p>
        </p:txBody>
      </p:sp>
      <p:pic>
        <p:nvPicPr>
          <p:cNvPr id="6146" name="Picture 2" descr="http://www.vokrugsveta.ru/img/bx/blog/5c9/5c9e03022e8a7de8dcf30a676cfd5d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12674"/>
          <a:stretch>
            <a:fillRect/>
          </a:stretch>
        </p:blipFill>
        <p:spPr bwMode="auto">
          <a:xfrm>
            <a:off x="4475163" y="692150"/>
            <a:ext cx="448945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8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2830017" cy="21630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Закон трех поколений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916907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7</a:t>
            </a:r>
            <a:endParaRPr lang="ru-RU" dirty="0"/>
          </a:p>
        </p:txBody>
      </p:sp>
      <p:pic>
        <p:nvPicPr>
          <p:cNvPr id="7170" name="Picture 2" descr="http://www.blacksea365.ru/images/public/20100606/karta_chernogo_morya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551"/>
          <a:stretch>
            <a:fillRect/>
          </a:stretch>
        </p:blipFill>
        <p:spPr bwMode="auto">
          <a:xfrm>
            <a:off x="4067175" y="765175"/>
            <a:ext cx="496887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5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1010486"/>
            <a:ext cx="4176464" cy="3282610"/>
          </a:xfrm>
        </p:spPr>
        <p:txBody>
          <a:bodyPr>
            <a:normAutofit/>
          </a:bodyPr>
          <a:lstStyle/>
          <a:p>
            <a:r>
              <a:rPr lang="ru-RU" sz="2400" b="1" dirty="0"/>
              <a:t>На алкогольную ситуацию в стране значительное влияние оказывает отношение к алкоголю традиционной религиозной идеологии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916907"/>
          </a:xfrm>
        </p:spPr>
        <p:txBody>
          <a:bodyPr/>
          <a:lstStyle/>
          <a:p>
            <a:r>
              <a:rPr lang="ru-RU" dirty="0">
                <a:effectLst/>
              </a:rPr>
              <a:t>ЗАКОН </a:t>
            </a:r>
            <a:r>
              <a:rPr lang="ru-RU" dirty="0" smtClean="0">
                <a:effectLst/>
              </a:rPr>
              <a:t>СОБРИОЛОГИИ № 8</a:t>
            </a:r>
            <a:endParaRPr lang="ru-RU" dirty="0"/>
          </a:p>
        </p:txBody>
      </p:sp>
      <p:pic>
        <p:nvPicPr>
          <p:cNvPr id="8198" name="Picture 6" descr="http://www.ansar.ru/uploads/imagesb/2011/10/26fb9670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16233"/>
          <a:stretch>
            <a:fillRect/>
          </a:stretch>
        </p:blipFill>
        <p:spPr bwMode="auto">
          <a:xfrm>
            <a:off x="4475163" y="836613"/>
            <a:ext cx="448945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847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742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                  Проф. А.Н. Маюров  Законы собриологии</vt:lpstr>
      <vt:lpstr>ЗАКОН СОБРИОЛОГИИ № 1</vt:lpstr>
      <vt:lpstr>ЗАКОН СОБРИОЛОГИИ № 2</vt:lpstr>
      <vt:lpstr>ЗАКОН СОБРИОЛОГИИ № 3</vt:lpstr>
      <vt:lpstr>ЗАКОН СОБРИОЛОГИИ № 4</vt:lpstr>
      <vt:lpstr>ЗАКОН СОБРИОЛОГИИ № 5</vt:lpstr>
      <vt:lpstr>ЗАКОН СОБРИОЛОГИИ № 6</vt:lpstr>
      <vt:lpstr>ЗАКОН СОБРИОЛОГИИ № 7</vt:lpstr>
      <vt:lpstr>ЗАКОН СОБРИОЛОГИИ № 8</vt:lpstr>
      <vt:lpstr>ЗАКОН СОБРИОЛОГИИ № 9</vt:lpstr>
      <vt:lpstr>Количество пьяниц и алкоголиков …</vt:lpstr>
      <vt:lpstr>«Пьяная» смертность… </vt:lpstr>
      <vt:lpstr>«Пьяная» заболеваемость </vt:lpstr>
      <vt:lpstr>«Пьяная» преступность</vt:lpstr>
      <vt:lpstr>Количество ДТП…</vt:lpstr>
      <vt:lpstr>Количество уродов…</vt:lpstr>
      <vt:lpstr>ЗАКОН СОБРИОЛОГИИ № 10</vt:lpstr>
      <vt:lpstr>ЗАКОН СОБРИОЛОГИИ № 11</vt:lpstr>
      <vt:lpstr>ЗАКОН СОБРИОЛОГИИ № 12</vt:lpstr>
      <vt:lpstr>ЗАКОН СОБРИОЛОГИИ № 13</vt:lpstr>
      <vt:lpstr>ЗАКОН СОБРИОЛОГИИ № 14</vt:lpstr>
      <vt:lpstr>ЗАКОН СОБРИОЛОГИИ № 15</vt:lpstr>
      <vt:lpstr>Закон собриологии № 16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Проф. А.Н. Маюров  Законы собриологии</dc:title>
  <dc:creator>Александр Николаевич</dc:creator>
  <cp:lastModifiedBy>User</cp:lastModifiedBy>
  <cp:revision>18</cp:revision>
  <dcterms:created xsi:type="dcterms:W3CDTF">2013-04-19T12:01:43Z</dcterms:created>
  <dcterms:modified xsi:type="dcterms:W3CDTF">2018-06-22T14:42:08Z</dcterms:modified>
</cp:coreProperties>
</file>