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89" r:id="rId4"/>
    <p:sldId id="277" r:id="rId5"/>
    <p:sldId id="278" r:id="rId6"/>
    <p:sldId id="279" r:id="rId7"/>
    <p:sldId id="313" r:id="rId8"/>
    <p:sldId id="314" r:id="rId9"/>
    <p:sldId id="315" r:id="rId10"/>
    <p:sldId id="316" r:id="rId11"/>
    <p:sldId id="317" r:id="rId12"/>
    <p:sldId id="281" r:id="rId13"/>
    <p:sldId id="282" r:id="rId14"/>
    <p:sldId id="283" r:id="rId15"/>
    <p:sldId id="280" r:id="rId16"/>
    <p:sldId id="284" r:id="rId17"/>
    <p:sldId id="285" r:id="rId18"/>
    <p:sldId id="257" r:id="rId19"/>
    <p:sldId id="258" r:id="rId20"/>
    <p:sldId id="259" r:id="rId21"/>
    <p:sldId id="260" r:id="rId22"/>
    <p:sldId id="287" r:id="rId23"/>
    <p:sldId id="288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5003-1A6F-43DB-A4DB-A6F20F61FC83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3538-9F84-4B93-8E09-7D0C71EA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643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5003-1A6F-43DB-A4DB-A6F20F61FC83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3538-9F84-4B93-8E09-7D0C71EA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53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5003-1A6F-43DB-A4DB-A6F20F61FC83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3538-9F84-4B93-8E09-7D0C71EA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121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5003-1A6F-43DB-A4DB-A6F20F61FC83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3538-9F84-4B93-8E09-7D0C71EA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334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5003-1A6F-43DB-A4DB-A6F20F61FC83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3538-9F84-4B93-8E09-7D0C71EA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456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5003-1A6F-43DB-A4DB-A6F20F61FC83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3538-9F84-4B93-8E09-7D0C71EA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712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5003-1A6F-43DB-A4DB-A6F20F61FC83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3538-9F84-4B93-8E09-7D0C71EA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08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5003-1A6F-43DB-A4DB-A6F20F61FC83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3538-9F84-4B93-8E09-7D0C71EA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193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5003-1A6F-43DB-A4DB-A6F20F61FC83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3538-9F84-4B93-8E09-7D0C71EA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838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5003-1A6F-43DB-A4DB-A6F20F61FC83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3538-9F84-4B93-8E09-7D0C71EA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29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5003-1A6F-43DB-A4DB-A6F20F61FC83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3538-9F84-4B93-8E09-7D0C71EA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603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C5003-1A6F-43DB-A4DB-A6F20F61FC83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F3538-9F84-4B93-8E09-7D0C71EA48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819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ru/url?sa=i&amp;rct=j&amp;q=&amp;esrc=s&amp;source=images&amp;cd=&amp;cad=rja&amp;docid=h5vNMhHdbDk2TM&amp;tbnid=-jt3HmD2Xu-yPM:&amp;ved=0CAUQjRw&amp;url=http://rudocs.exdat.com/docs/index-250228.html&amp;ei=Lm0DU5WOK6OH4AScpoGoAw&amp;bvm=bv.61535280,d.bGE&amp;psig=AFQjCNEvD-pkbfVpA6zVX1fCS9Z4hCQyOA&amp;ust=1392819874267923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google.ru/imgres?start=99&amp;newwindow=1&amp;sa=X&amp;biw=1280&amp;bih=863&amp;tbm=isch&amp;tbnid=PQTbN-uoiiCGuM:&amp;imgrefurl=http://optimalist.info/gaz.june.04.htm&amp;docid=--B4gzE43gJtWM&amp;imgurl=http://optimalist.info/gaz.81.1.jpg&amp;w=272&amp;h=374&amp;ei=Csn1UqTNJ6bT4QTHo4C4Aw&amp;zoom=1&amp;ved=0CAgQhBwwAThk&amp;iact=rc&amp;dur=1221&amp;page=4&amp;ndsp=30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google.ru/url?sa=i&amp;rct=j&amp;q=&amp;esrc=s&amp;source=images&amp;cd=&amp;cad=rja&amp;docid=MY7U2zpWu9Zl1M&amp;tbnid=bCVD6rRKz6pVLM:&amp;ved=0CAUQjRw&amp;url=http://polden.info/story/vybiraem-trezvost-i-zdorove&amp;ei=EFEEU-2sD5P54QT884Ew&amp;bvm=bv.61535280,d.bGE&amp;psig=AFQjCNGtseasAWEmXqdjjTy-HVyr5uM11g&amp;ust=1392878215914684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dfdrive.com/" TargetMode="External"/><Relationship Id="rId3" Type="http://schemas.openxmlformats.org/officeDocument/2006/relationships/hyperlink" Target="http://www.worldcat.org/" TargetMode="External"/><Relationship Id="rId7" Type="http://schemas.openxmlformats.org/officeDocument/2006/relationships/hyperlink" Target="http://www.science.gov/" TargetMode="External"/><Relationship Id="rId2" Type="http://schemas.openxmlformats.org/officeDocument/2006/relationships/hyperlink" Target="http://www.refseek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pec.org/" TargetMode="External"/><Relationship Id="rId5" Type="http://schemas.openxmlformats.org/officeDocument/2006/relationships/hyperlink" Target="http://www.bioline.org.br/" TargetMode="External"/><Relationship Id="rId4" Type="http://schemas.openxmlformats.org/officeDocument/2006/relationships/hyperlink" Target="https://link.springer.com/" TargetMode="External"/><Relationship Id="rId9" Type="http://schemas.openxmlformats.org/officeDocument/2006/relationships/hyperlink" Target="http://www.base-search.net/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acso.ru/" TargetMode="External"/><Relationship Id="rId2" Type="http://schemas.openxmlformats.org/officeDocument/2006/relationships/hyperlink" Target="mailto:mayurov3@gmail.co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-3884"/>
            <a:ext cx="7772400" cy="302433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B0F0"/>
                </a:solidFill>
              </a:rPr>
              <a:t>Профессор А.Н. Маюров</a:t>
            </a:r>
            <a:r>
              <a:rPr lang="ru-RU" sz="6000" b="1" dirty="0" smtClean="0">
                <a:solidFill>
                  <a:srgbClr val="00B0F0"/>
                </a:solidFill>
              </a:rPr>
              <a:t/>
            </a:r>
            <a:br>
              <a:rPr lang="ru-RU" sz="6000" b="1" dirty="0" smtClean="0">
                <a:solidFill>
                  <a:srgbClr val="00B0F0"/>
                </a:solidFill>
              </a:rPr>
            </a:br>
            <a:r>
              <a:rPr lang="ru-RU" sz="6000" b="1" dirty="0" smtClean="0">
                <a:solidFill>
                  <a:srgbClr val="00B0F0"/>
                </a:solidFill>
              </a:rPr>
              <a:t>Наука в защиту трезвости</a:t>
            </a:r>
            <a:endParaRPr lang="ru-RU" sz="6000" b="1" dirty="0">
              <a:solidFill>
                <a:srgbClr val="00B0F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708920"/>
            <a:ext cx="8568952" cy="414908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01116"/>
            <a:ext cx="2943327" cy="332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714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1216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Агалаков Д.В. Апостол народной трезвости. Михаил Дмитриевич </a:t>
            </a:r>
            <a:r>
              <a:rPr lang="ru-RU" sz="28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Челышов</a:t>
            </a: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Самара: Самарское отделение литфонда, 2015. – 215 с.</a:t>
            </a:r>
            <a:endParaRPr lang="ru-RU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270" y="1600200"/>
            <a:ext cx="3917460" cy="52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604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12168"/>
          </a:xfrm>
        </p:spPr>
        <p:txBody>
          <a:bodyPr>
            <a:noAutofit/>
          </a:bodyPr>
          <a:lstStyle/>
          <a:p>
            <a:r>
              <a:rPr lang="ru-RU" sz="36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Вардугин</a:t>
            </a:r>
            <a:r>
              <a:rPr lang="ru-RU" sz="3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В.И. Битва за трезвость</a:t>
            </a:r>
            <a: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Саратовский фонд. Саратов, 2016. – 248 с.</a:t>
            </a:r>
            <a:endParaRPr lang="ru-RU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27" y="1600200"/>
            <a:ext cx="3544146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351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30100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B0F0"/>
                </a:solidFill>
              </a:rPr>
              <a:t>Маюров А.Н. Борьба с пьянством в России. М.: Институт русской цивилизации, 2016. – 880 с.</a:t>
            </a:r>
            <a:endParaRPr lang="ru-RU" sz="3600" b="1" dirty="0">
              <a:solidFill>
                <a:srgbClr val="00B0F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20788"/>
            <a:ext cx="3528392" cy="529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103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301006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rgbClr val="00B0F0"/>
                </a:solidFill>
              </a:rPr>
              <a:t>Собриология</a:t>
            </a:r>
            <a:r>
              <a:rPr lang="ru-RU" sz="3200" b="1" dirty="0">
                <a:solidFill>
                  <a:srgbClr val="00B0F0"/>
                </a:solidFill>
              </a:rPr>
              <a:t>. Наука об отрезвлении общества. /Под ред. проф. А.Н. </a:t>
            </a:r>
            <a:r>
              <a:rPr lang="ru-RU" sz="3200" b="1" dirty="0" err="1">
                <a:solidFill>
                  <a:srgbClr val="00B0F0"/>
                </a:solidFill>
              </a:rPr>
              <a:t>Маюрова</a:t>
            </a:r>
            <a:r>
              <a:rPr lang="ru-RU" sz="3200" b="1" dirty="0">
                <a:solidFill>
                  <a:srgbClr val="00B0F0"/>
                </a:solidFill>
              </a:rPr>
              <a:t>. Изд. 3-е доп. и </a:t>
            </a:r>
            <a:r>
              <a:rPr lang="ru-RU" sz="3200" b="1" dirty="0" err="1">
                <a:solidFill>
                  <a:srgbClr val="00B0F0"/>
                </a:solidFill>
              </a:rPr>
              <a:t>исправл</a:t>
            </a:r>
            <a:r>
              <a:rPr lang="ru-RU" sz="3200" b="1" dirty="0">
                <a:solidFill>
                  <a:srgbClr val="00B0F0"/>
                </a:solidFill>
              </a:rPr>
              <a:t>. М.: </a:t>
            </a:r>
            <a:r>
              <a:rPr lang="ru-RU" sz="3200" b="1" dirty="0" err="1">
                <a:solidFill>
                  <a:srgbClr val="00B0F0"/>
                </a:solidFill>
              </a:rPr>
              <a:t>Концептуал</a:t>
            </a:r>
            <a:r>
              <a:rPr lang="ru-RU" sz="3200" b="1" dirty="0">
                <a:solidFill>
                  <a:srgbClr val="00B0F0"/>
                </a:solidFill>
              </a:rPr>
              <a:t>, 2013. – 480 с.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00200"/>
            <a:ext cx="3728893" cy="5143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887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155679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B0F0"/>
                </a:solidFill>
              </a:rPr>
              <a:t>Маюров А.Н. Антиалкогольное </a:t>
            </a:r>
            <a:r>
              <a:rPr lang="ru-RU" sz="3600" b="1" dirty="0">
                <a:solidFill>
                  <a:srgbClr val="00B0F0"/>
                </a:solidFill>
              </a:rPr>
              <a:t>воспитание. М.: Просвещение, </a:t>
            </a:r>
            <a:r>
              <a:rPr lang="ru-RU" sz="3600" b="1" dirty="0" smtClean="0">
                <a:solidFill>
                  <a:srgbClr val="00B0F0"/>
                </a:solidFill>
              </a:rPr>
              <a:t>1987. – 189 с.</a:t>
            </a:r>
            <a:endParaRPr lang="ru-RU" sz="3600" b="1" dirty="0">
              <a:solidFill>
                <a:srgbClr val="00B0F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57084"/>
            <a:ext cx="3456383" cy="522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6906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B0F0"/>
                </a:solidFill>
              </a:rPr>
              <a:t>Маюров А.Н. История трезвеннического движения в нашем Отечестве. Германия: </a:t>
            </a:r>
            <a:r>
              <a:rPr lang="en-US" sz="3600" b="1" dirty="0" smtClean="0">
                <a:solidFill>
                  <a:srgbClr val="00B0F0"/>
                </a:solidFill>
              </a:rPr>
              <a:t>LAMBERT</a:t>
            </a:r>
            <a:r>
              <a:rPr lang="ru-RU" sz="3600" b="1" dirty="0" smtClean="0">
                <a:solidFill>
                  <a:srgbClr val="00B0F0"/>
                </a:solidFill>
              </a:rPr>
              <a:t>, 2018. - 1350 с.</a:t>
            </a:r>
            <a:endParaRPr lang="ru-RU" sz="3600" b="1" dirty="0">
              <a:solidFill>
                <a:srgbClr val="00B0F0"/>
              </a:solidFill>
            </a:endParaRPr>
          </a:p>
        </p:txBody>
      </p:sp>
      <p:pic>
        <p:nvPicPr>
          <p:cNvPr id="4" name="Объект 3" descr="https://images.our-assets.com/fullcover/2000x/978620207529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72" y="1600200"/>
            <a:ext cx="7651656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777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0"/>
            <a:ext cx="9001000" cy="155679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B0F0"/>
                </a:solidFill>
              </a:rPr>
              <a:t>Маюров А.Н. Алкогольно-наркотический геноцид России. М.: Международная академия прогноза, 2006. – 153 с.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27" y="1600200"/>
            <a:ext cx="3511947" cy="5141913"/>
          </a:xfrm>
        </p:spPr>
      </p:pic>
    </p:spTree>
    <p:extLst>
      <p:ext uri="{BB962C8B-B14F-4D97-AF65-F5344CB8AC3E}">
        <p14:creationId xmlns:p14="http://schemas.microsoft.com/office/powerpoint/2010/main" val="3040646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556792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>
                <a:solidFill>
                  <a:srgbClr val="00B0F0"/>
                </a:solidFill>
              </a:rPr>
              <a:t>Основы </a:t>
            </a:r>
            <a:r>
              <a:rPr lang="ru-RU" sz="3600" b="1" dirty="0" err="1">
                <a:solidFill>
                  <a:srgbClr val="00B0F0"/>
                </a:solidFill>
              </a:rPr>
              <a:t>собриологии</a:t>
            </a:r>
            <a:r>
              <a:rPr lang="ru-RU" sz="3600" b="1" dirty="0">
                <a:solidFill>
                  <a:srgbClr val="00B0F0"/>
                </a:solidFill>
              </a:rPr>
              <a:t>: лекции по антинаркотическому воспитанию / под ред. Проф. </a:t>
            </a:r>
            <a:r>
              <a:rPr lang="ru-RU" sz="3600" b="1" dirty="0" smtClean="0">
                <a:solidFill>
                  <a:srgbClr val="00B0F0"/>
                </a:solidFill>
              </a:rPr>
              <a:t>А.Н</a:t>
            </a:r>
            <a:r>
              <a:rPr lang="ru-RU" sz="3600" b="1" dirty="0">
                <a:solidFill>
                  <a:srgbClr val="00B0F0"/>
                </a:solidFill>
              </a:rPr>
              <a:t>. </a:t>
            </a:r>
            <a:r>
              <a:rPr lang="ru-RU" sz="3600" b="1" dirty="0" err="1" smtClean="0">
                <a:solidFill>
                  <a:srgbClr val="00B0F0"/>
                </a:solidFill>
              </a:rPr>
              <a:t>Маюрова</a:t>
            </a:r>
            <a:r>
              <a:rPr lang="ru-RU" sz="3600" b="1" dirty="0" smtClean="0">
                <a:solidFill>
                  <a:srgbClr val="00B0F0"/>
                </a:solidFill>
              </a:rPr>
              <a:t>. </a:t>
            </a:r>
            <a:r>
              <a:rPr lang="ru-RU" sz="3600" b="1" dirty="0">
                <a:solidFill>
                  <a:srgbClr val="00B0F0"/>
                </a:solidFill>
              </a:rPr>
              <a:t>М., </a:t>
            </a:r>
            <a:r>
              <a:rPr lang="ru-RU" sz="3600" b="1" dirty="0" smtClean="0">
                <a:solidFill>
                  <a:srgbClr val="00B0F0"/>
                </a:solidFill>
              </a:rPr>
              <a:t>2003 – 198 с</a:t>
            </a:r>
            <a:r>
              <a:rPr lang="ru-RU" sz="3600" b="1" dirty="0">
                <a:solidFill>
                  <a:srgbClr val="00B0F0"/>
                </a:solidFill>
              </a:rPr>
              <a:t>.</a:t>
            </a:r>
            <a:r>
              <a:rPr lang="ru-RU" b="1" dirty="0">
                <a:solidFill>
                  <a:srgbClr val="00B0F0"/>
                </a:solidFill>
              </a:rPr>
              <a:t/>
            </a:r>
            <a:br>
              <a:rPr lang="ru-RU" b="1" dirty="0">
                <a:solidFill>
                  <a:srgbClr val="00B0F0"/>
                </a:solidFill>
              </a:rPr>
            </a:b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00B0F0"/>
                </a:solidFill>
              </a:rPr>
              <a:t>Авторский коллектив: Маюров А. Н. (руководитель), Кузьминых К.С., Гришина </a:t>
            </a:r>
            <a:r>
              <a:rPr lang="ru-RU" sz="1800" b="1" dirty="0" smtClean="0">
                <a:solidFill>
                  <a:srgbClr val="00B0F0"/>
                </a:solidFill>
              </a:rPr>
              <a:t>В.И</a:t>
            </a:r>
            <a:r>
              <a:rPr lang="ru-RU" sz="1800" b="1" dirty="0">
                <a:solidFill>
                  <a:srgbClr val="00B0F0"/>
                </a:solidFill>
              </a:rPr>
              <a:t>., Рыбина </a:t>
            </a:r>
            <a:r>
              <a:rPr lang="ru-RU" sz="1800" b="1" dirty="0" smtClean="0">
                <a:solidFill>
                  <a:srgbClr val="00B0F0"/>
                </a:solidFill>
              </a:rPr>
              <a:t>О.И</a:t>
            </a:r>
            <a:r>
              <a:rPr lang="ru-RU" sz="1800" b="1" dirty="0">
                <a:solidFill>
                  <a:srgbClr val="00B0F0"/>
                </a:solidFill>
              </a:rPr>
              <a:t>., Маюров </a:t>
            </a:r>
            <a:r>
              <a:rPr lang="ru-RU" sz="1800" b="1" dirty="0" smtClean="0">
                <a:solidFill>
                  <a:srgbClr val="00B0F0"/>
                </a:solidFill>
              </a:rPr>
              <a:t>Я.А</a:t>
            </a:r>
            <a:r>
              <a:rPr lang="ru-RU" sz="1800" b="1" dirty="0">
                <a:solidFill>
                  <a:srgbClr val="00B0F0"/>
                </a:solidFill>
              </a:rPr>
              <a:t>., Гринченко </a:t>
            </a:r>
            <a:r>
              <a:rPr lang="ru-RU" sz="1800" b="1" dirty="0" smtClean="0">
                <a:solidFill>
                  <a:srgbClr val="00B0F0"/>
                </a:solidFill>
              </a:rPr>
              <a:t>Н.А</a:t>
            </a:r>
            <a:r>
              <a:rPr lang="ru-RU" sz="1800" b="1" dirty="0">
                <a:solidFill>
                  <a:srgbClr val="00B0F0"/>
                </a:solidFill>
              </a:rPr>
              <a:t>.</a:t>
            </a:r>
            <a:br>
              <a:rPr lang="ru-RU" sz="1800" b="1" dirty="0">
                <a:solidFill>
                  <a:srgbClr val="00B0F0"/>
                </a:solidFill>
              </a:rPr>
            </a:br>
            <a:endParaRPr lang="ru-RU" sz="1800" b="1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320682"/>
            <a:ext cx="3206641" cy="455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0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237626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B0F0"/>
                </a:solidFill>
              </a:rPr>
              <a:t>Наука — область человеческой деятельности, направленная на выработку и систематизацию объективных знаний о действительности.</a:t>
            </a:r>
            <a:endParaRPr lang="ru-RU" sz="36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420888"/>
            <a:ext cx="8784976" cy="4392488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Наука в широком смысле включает в себя все условия и компоненты соответствующей деятельности:</a:t>
            </a:r>
          </a:p>
          <a:p>
            <a:r>
              <a:rPr lang="ru-RU" sz="2600" b="1" dirty="0" smtClean="0">
                <a:solidFill>
                  <a:srgbClr val="00B0F0"/>
                </a:solidFill>
              </a:rPr>
              <a:t>разделение и кооперацию научного труда;</a:t>
            </a:r>
          </a:p>
          <a:p>
            <a:r>
              <a:rPr lang="ru-RU" sz="2600" b="1" dirty="0" smtClean="0">
                <a:solidFill>
                  <a:srgbClr val="00B0F0"/>
                </a:solidFill>
              </a:rPr>
              <a:t>научные учреждения, экспериментальное и лабораторное оборудование;</a:t>
            </a:r>
          </a:p>
          <a:p>
            <a:r>
              <a:rPr lang="ru-RU" sz="2600" b="1" dirty="0" smtClean="0">
                <a:solidFill>
                  <a:srgbClr val="00B0F0"/>
                </a:solidFill>
              </a:rPr>
              <a:t>методы научно-исследовательской работы;</a:t>
            </a:r>
          </a:p>
          <a:p>
            <a:r>
              <a:rPr lang="ru-RU" sz="2600" b="1" dirty="0" smtClean="0">
                <a:solidFill>
                  <a:srgbClr val="00B0F0"/>
                </a:solidFill>
              </a:rPr>
              <a:t>понятийный и категориальный аппарат;</a:t>
            </a:r>
          </a:p>
          <a:p>
            <a:r>
              <a:rPr lang="ru-RU" sz="2600" b="1" dirty="0" smtClean="0">
                <a:solidFill>
                  <a:srgbClr val="00B0F0"/>
                </a:solidFill>
              </a:rPr>
              <a:t>систему накопления, хранения и использования информации.</a:t>
            </a:r>
            <a:endParaRPr lang="ru-RU" sz="2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44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36104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B0F0"/>
                </a:solidFill>
              </a:rPr>
              <a:t>Основные признаки науки</a:t>
            </a:r>
            <a:endParaRPr lang="ru-RU" sz="48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47260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Наука есть знание, зафиксированное в определённой системе знаков, построенной на основании точных правил.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Наука всегда фиксируется в максимально определённом (для каждого исторического уровня) языке.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Наука есть система знаний о законах функционирования и развития объектов.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Наука представляет собой знание, эмпирически проверяемое и подтверждаемое.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Наука представляет собой систему непрерывно возрастающих и пополняющихся знаний. Это пополнение осуществляется при помощи наиболее совершенных методов.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Наука обладает составом, в который входят предмет, теория и гипотеза, метод и факт, описание эмпирического материала.</a:t>
            </a:r>
            <a:endParaRPr lang="ru-R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52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201614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B0F0"/>
                </a:solidFill>
              </a:rPr>
              <a:t>Литература</a:t>
            </a:r>
            <a:endParaRPr lang="ru-RU" sz="54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7260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B0F0"/>
                </a:solidFill>
              </a:rPr>
              <a:t>Многочисленные и блестящие работы академика Ф.Г. </a:t>
            </a:r>
            <a:r>
              <a:rPr lang="ru-RU" sz="3600" b="1" dirty="0" err="1" smtClean="0">
                <a:solidFill>
                  <a:srgbClr val="00B0F0"/>
                </a:solidFill>
              </a:rPr>
              <a:t>Углова</a:t>
            </a:r>
            <a:r>
              <a:rPr lang="ru-RU" sz="3600" b="1" dirty="0" smtClean="0">
                <a:solidFill>
                  <a:srgbClr val="00B0F0"/>
                </a:solidFill>
              </a:rPr>
              <a:t>, Г.А. Шичко, И.А. </a:t>
            </a:r>
            <a:r>
              <a:rPr lang="ru-RU" sz="3600" b="1" dirty="0" err="1" smtClean="0">
                <a:solidFill>
                  <a:srgbClr val="00B0F0"/>
                </a:solidFill>
              </a:rPr>
              <a:t>Красноносова</a:t>
            </a:r>
            <a:r>
              <a:rPr lang="ru-RU" sz="3600" b="1" dirty="0" smtClean="0">
                <a:solidFill>
                  <a:srgbClr val="00B0F0"/>
                </a:solidFill>
              </a:rPr>
              <a:t>, академика Б.И. </a:t>
            </a:r>
            <a:r>
              <a:rPr lang="ru-RU" sz="3600" b="1" dirty="0" err="1" smtClean="0">
                <a:solidFill>
                  <a:srgbClr val="00B0F0"/>
                </a:solidFill>
              </a:rPr>
              <a:t>Искакова</a:t>
            </a:r>
            <a:r>
              <a:rPr lang="ru-RU" sz="3600" b="1" dirty="0">
                <a:solidFill>
                  <a:srgbClr val="00B0F0"/>
                </a:solidFill>
              </a:rPr>
              <a:t>, В.А. </a:t>
            </a:r>
            <a:r>
              <a:rPr lang="ru-RU" sz="3600" b="1" dirty="0" smtClean="0">
                <a:solidFill>
                  <a:srgbClr val="00B0F0"/>
                </a:solidFill>
              </a:rPr>
              <a:t>Рязанцева, </a:t>
            </a:r>
            <a:r>
              <a:rPr lang="ru-RU" sz="3600" b="1" dirty="0">
                <a:solidFill>
                  <a:srgbClr val="00B0F0"/>
                </a:solidFill>
              </a:rPr>
              <a:t>Г.Я. </a:t>
            </a:r>
            <a:r>
              <a:rPr lang="ru-RU" sz="3600" b="1" dirty="0" smtClean="0">
                <a:solidFill>
                  <a:srgbClr val="00B0F0"/>
                </a:solidFill>
              </a:rPr>
              <a:t>Юзефовича, Э.Д. </a:t>
            </a:r>
            <a:r>
              <a:rPr lang="ru-RU" sz="3600" b="1" dirty="0" err="1" smtClean="0">
                <a:solidFill>
                  <a:srgbClr val="00B0F0"/>
                </a:solidFill>
              </a:rPr>
              <a:t>Брокана</a:t>
            </a:r>
            <a:r>
              <a:rPr lang="ru-RU" sz="3600" b="1" dirty="0" smtClean="0">
                <a:solidFill>
                  <a:srgbClr val="00B0F0"/>
                </a:solidFill>
              </a:rPr>
              <a:t>, профессора Р.О. </a:t>
            </a:r>
            <a:r>
              <a:rPr lang="ru-RU" sz="3600" b="1" dirty="0" err="1" smtClean="0">
                <a:solidFill>
                  <a:srgbClr val="00B0F0"/>
                </a:solidFill>
              </a:rPr>
              <a:t>Лирмяна</a:t>
            </a:r>
            <a:r>
              <a:rPr lang="ru-RU" sz="3600" b="1" dirty="0">
                <a:solidFill>
                  <a:srgbClr val="00B0F0"/>
                </a:solidFill>
              </a:rPr>
              <a:t>, </a:t>
            </a:r>
            <a:r>
              <a:rPr lang="ru-RU" sz="3600" b="1" dirty="0" smtClean="0">
                <a:solidFill>
                  <a:srgbClr val="00B0F0"/>
                </a:solidFill>
              </a:rPr>
              <a:t>академика Д.В</a:t>
            </a:r>
            <a:r>
              <a:rPr lang="ru-RU" sz="3600" b="1" dirty="0">
                <a:solidFill>
                  <a:srgbClr val="00B0F0"/>
                </a:solidFill>
              </a:rPr>
              <a:t>. </a:t>
            </a:r>
            <a:r>
              <a:rPr lang="ru-RU" sz="3600" b="1" dirty="0" smtClean="0">
                <a:solidFill>
                  <a:srgbClr val="00B0F0"/>
                </a:solidFill>
              </a:rPr>
              <a:t>Колесова, академика И.В</a:t>
            </a:r>
            <a:r>
              <a:rPr lang="ru-RU" sz="3600" b="1" dirty="0">
                <a:solidFill>
                  <a:srgbClr val="00B0F0"/>
                </a:solidFill>
              </a:rPr>
              <a:t>. </a:t>
            </a:r>
            <a:r>
              <a:rPr lang="ru-RU" sz="3600" b="1" dirty="0" smtClean="0">
                <a:solidFill>
                  <a:srgbClr val="00B0F0"/>
                </a:solidFill>
              </a:rPr>
              <a:t>Бестужев-Лады, профессора А.Н. Якушева и многих других</a:t>
            </a:r>
            <a:endParaRPr lang="ru-RU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333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B0F0"/>
                </a:solidFill>
              </a:rPr>
              <a:t>Ведущие научные дисциплины в защиту трезвости</a:t>
            </a:r>
            <a:endParaRPr lang="ru-RU" sz="36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616624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Философия (философия трезвости)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История (история трезвости)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Экономика (экономика отрезвления)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Юриспруденция </a:t>
            </a:r>
            <a:r>
              <a:rPr lang="ru-RU" b="1" dirty="0">
                <a:solidFill>
                  <a:srgbClr val="00B0F0"/>
                </a:solidFill>
              </a:rPr>
              <a:t>(</a:t>
            </a:r>
            <a:r>
              <a:rPr lang="ru-RU" b="1" dirty="0" smtClean="0">
                <a:solidFill>
                  <a:srgbClr val="00B0F0"/>
                </a:solidFill>
              </a:rPr>
              <a:t>криминалистика)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Педагогика (социальная педагогика)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Психология (специальная психология)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Медицина </a:t>
            </a:r>
            <a:r>
              <a:rPr lang="ru-RU" b="1" dirty="0">
                <a:solidFill>
                  <a:srgbClr val="00B0F0"/>
                </a:solidFill>
              </a:rPr>
              <a:t>(</a:t>
            </a:r>
            <a:r>
              <a:rPr lang="ru-RU" b="1" dirty="0" smtClean="0">
                <a:solidFill>
                  <a:srgbClr val="00B0F0"/>
                </a:solidFill>
              </a:rPr>
              <a:t>наркология, социальная гигиена и др.)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Социология (социология трезвости)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Культурология (культурология трезвости) </a:t>
            </a:r>
            <a:endParaRPr lang="ru-R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16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856984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Отраслевые научные дисциплины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904656"/>
          </a:xfrm>
        </p:spPr>
        <p:txBody>
          <a:bodyPr>
            <a:normAutofit fontScale="62500" lnSpcReduction="20000"/>
          </a:bodyPr>
          <a:lstStyle/>
          <a:p>
            <a:r>
              <a:rPr lang="ru-RU" sz="3800" b="1" dirty="0" err="1">
                <a:solidFill>
                  <a:srgbClr val="00B0F0"/>
                </a:solidFill>
              </a:rPr>
              <a:t>собриология</a:t>
            </a:r>
            <a:r>
              <a:rPr lang="ru-RU" sz="3400" dirty="0">
                <a:solidFill>
                  <a:srgbClr val="00B0F0"/>
                </a:solidFill>
              </a:rPr>
              <a:t> – наука о путях </a:t>
            </a:r>
            <a:r>
              <a:rPr lang="ru-RU" sz="3400" dirty="0" smtClean="0">
                <a:solidFill>
                  <a:srgbClr val="00B0F0"/>
                </a:solidFill>
              </a:rPr>
              <a:t>сохранения и утверждения трезвости в семье и обществе;</a:t>
            </a:r>
            <a:endParaRPr lang="ru-RU" sz="3400" dirty="0">
              <a:solidFill>
                <a:srgbClr val="00B0F0"/>
              </a:solidFill>
            </a:endParaRPr>
          </a:p>
          <a:p>
            <a:r>
              <a:rPr lang="ru-RU" sz="3800" b="1" dirty="0" err="1" smtClean="0">
                <a:solidFill>
                  <a:srgbClr val="00B0F0"/>
                </a:solidFill>
              </a:rPr>
              <a:t>Алкология</a:t>
            </a:r>
            <a:r>
              <a:rPr lang="ru-RU" sz="3800" b="1" dirty="0" smtClean="0">
                <a:solidFill>
                  <a:srgbClr val="00B0F0"/>
                </a:solidFill>
              </a:rPr>
              <a:t> (</a:t>
            </a:r>
            <a:r>
              <a:rPr lang="ru-RU" sz="3800" b="1" dirty="0" err="1" smtClean="0">
                <a:solidFill>
                  <a:srgbClr val="00B0F0"/>
                </a:solidFill>
              </a:rPr>
              <a:t>алкогология</a:t>
            </a:r>
            <a:r>
              <a:rPr lang="ru-RU" sz="3800" b="1" dirty="0" smtClean="0">
                <a:solidFill>
                  <a:srgbClr val="00B0F0"/>
                </a:solidFill>
              </a:rPr>
              <a:t>)</a:t>
            </a:r>
            <a:r>
              <a:rPr lang="ru-RU" sz="3400" dirty="0" smtClean="0">
                <a:solidFill>
                  <a:srgbClr val="00B0F0"/>
                </a:solidFill>
              </a:rPr>
              <a:t> </a:t>
            </a:r>
            <a:r>
              <a:rPr lang="ru-RU" sz="3400" dirty="0">
                <a:solidFill>
                  <a:srgbClr val="00B0F0"/>
                </a:solidFill>
              </a:rPr>
              <a:t>– наука о социальных аспектах потребления алкоголя;</a:t>
            </a:r>
          </a:p>
          <a:p>
            <a:r>
              <a:rPr lang="ru-RU" sz="3800" b="1" dirty="0">
                <a:solidFill>
                  <a:srgbClr val="00B0F0"/>
                </a:solidFill>
              </a:rPr>
              <a:t>профилактика</a:t>
            </a:r>
            <a:r>
              <a:rPr lang="ru-RU" sz="3400" dirty="0">
                <a:solidFill>
                  <a:srgbClr val="00B0F0"/>
                </a:solidFill>
              </a:rPr>
              <a:t> – наука о путях предупреждения различных отклонений;</a:t>
            </a:r>
          </a:p>
          <a:p>
            <a:r>
              <a:rPr lang="ru-RU" sz="3800" b="1" dirty="0" smtClean="0">
                <a:solidFill>
                  <a:srgbClr val="00B0F0"/>
                </a:solidFill>
              </a:rPr>
              <a:t>социальная </a:t>
            </a:r>
            <a:r>
              <a:rPr lang="ru-RU" sz="3800" b="1" dirty="0">
                <a:solidFill>
                  <a:srgbClr val="00B0F0"/>
                </a:solidFill>
              </a:rPr>
              <a:t>экология </a:t>
            </a:r>
            <a:r>
              <a:rPr lang="ru-RU" sz="3400" dirty="0">
                <a:solidFill>
                  <a:srgbClr val="00B0F0"/>
                </a:solidFill>
              </a:rPr>
              <a:t>(экология человека) - </a:t>
            </a:r>
            <a:r>
              <a:rPr lang="ru-RU" sz="3400" dirty="0" smtClean="0">
                <a:solidFill>
                  <a:srgbClr val="00B0F0"/>
                </a:solidFill>
              </a:rPr>
              <a:t>раздел </a:t>
            </a:r>
            <a:r>
              <a:rPr lang="ru-RU" sz="3400" dirty="0">
                <a:solidFill>
                  <a:srgbClr val="00B0F0"/>
                </a:solidFill>
              </a:rPr>
              <a:t>науки, </a:t>
            </a:r>
            <a:r>
              <a:rPr lang="ru-RU" sz="3400" dirty="0" smtClean="0">
                <a:solidFill>
                  <a:srgbClr val="00B0F0"/>
                </a:solidFill>
              </a:rPr>
              <a:t>изучающий </a:t>
            </a:r>
            <a:r>
              <a:rPr lang="ru-RU" sz="3400" dirty="0">
                <a:solidFill>
                  <a:srgbClr val="00B0F0"/>
                </a:solidFill>
              </a:rPr>
              <a:t>взаимодействие человеческого сообщества и </a:t>
            </a:r>
            <a:r>
              <a:rPr lang="ru-RU" sz="3400" dirty="0" smtClean="0">
                <a:solidFill>
                  <a:srgbClr val="00B0F0"/>
                </a:solidFill>
              </a:rPr>
              <a:t>природы;</a:t>
            </a:r>
          </a:p>
          <a:p>
            <a:r>
              <a:rPr lang="ru-RU" sz="3800" b="1" dirty="0" err="1" smtClean="0">
                <a:solidFill>
                  <a:srgbClr val="00B0F0"/>
                </a:solidFill>
              </a:rPr>
              <a:t>ювенология</a:t>
            </a:r>
            <a:r>
              <a:rPr lang="ru-RU" sz="3400" dirty="0" smtClean="0">
                <a:solidFill>
                  <a:srgbClr val="00B0F0"/>
                </a:solidFill>
              </a:rPr>
              <a:t> </a:t>
            </a:r>
            <a:r>
              <a:rPr lang="ru-RU" sz="3400" dirty="0">
                <a:solidFill>
                  <a:srgbClr val="00B0F0"/>
                </a:solidFill>
              </a:rPr>
              <a:t>- междисциплинарная область знаний, связанная с изучением молодёжи как социально возрастной </a:t>
            </a:r>
            <a:r>
              <a:rPr lang="ru-RU" sz="3400" dirty="0" smtClean="0">
                <a:solidFill>
                  <a:srgbClr val="00B0F0"/>
                </a:solidFill>
              </a:rPr>
              <a:t>группы;</a:t>
            </a:r>
            <a:endParaRPr lang="ru-RU" sz="3400" dirty="0">
              <a:solidFill>
                <a:srgbClr val="00B0F0"/>
              </a:solidFill>
            </a:endParaRPr>
          </a:p>
          <a:p>
            <a:r>
              <a:rPr lang="ru-RU" sz="3800" b="1" dirty="0" smtClean="0">
                <a:solidFill>
                  <a:srgbClr val="00B0F0"/>
                </a:solidFill>
              </a:rPr>
              <a:t>геронтология</a:t>
            </a:r>
            <a:r>
              <a:rPr lang="ru-RU" sz="3400" dirty="0" smtClean="0">
                <a:solidFill>
                  <a:srgbClr val="00B0F0"/>
                </a:solidFill>
              </a:rPr>
              <a:t> - наука</a:t>
            </a:r>
            <a:r>
              <a:rPr lang="ru-RU" sz="3400" dirty="0">
                <a:solidFill>
                  <a:srgbClr val="00B0F0"/>
                </a:solidFill>
              </a:rPr>
              <a:t>, изучающая биологические, социальные и психологические аспекты старения человека, его причины и способы </a:t>
            </a:r>
            <a:r>
              <a:rPr lang="ru-RU" sz="3400" dirty="0" smtClean="0">
                <a:solidFill>
                  <a:srgbClr val="00B0F0"/>
                </a:solidFill>
              </a:rPr>
              <a:t>их преодоления;</a:t>
            </a:r>
            <a:endParaRPr lang="ru-RU" sz="3400" dirty="0">
              <a:solidFill>
                <a:srgbClr val="00B0F0"/>
              </a:solidFill>
            </a:endParaRPr>
          </a:p>
          <a:p>
            <a:r>
              <a:rPr lang="ru-RU" sz="3800" b="1" dirty="0" smtClean="0">
                <a:solidFill>
                  <a:srgbClr val="00B0F0"/>
                </a:solidFill>
              </a:rPr>
              <a:t>историография </a:t>
            </a:r>
            <a:r>
              <a:rPr lang="ru-RU" sz="3800" b="1" dirty="0">
                <a:solidFill>
                  <a:srgbClr val="00B0F0"/>
                </a:solidFill>
              </a:rPr>
              <a:t>наркотизации и </a:t>
            </a:r>
            <a:r>
              <a:rPr lang="ru-RU" sz="3800" b="1" dirty="0" smtClean="0">
                <a:solidFill>
                  <a:srgbClr val="00B0F0"/>
                </a:solidFill>
              </a:rPr>
              <a:t>трезвости </a:t>
            </a:r>
            <a:r>
              <a:rPr lang="ru-RU" sz="3400" dirty="0">
                <a:solidFill>
                  <a:srgbClr val="00B0F0"/>
                </a:solidFill>
              </a:rPr>
              <a:t>- специальная </a:t>
            </a:r>
            <a:r>
              <a:rPr lang="ru-RU" sz="3400" dirty="0" smtClean="0">
                <a:solidFill>
                  <a:srgbClr val="00B0F0"/>
                </a:solidFill>
              </a:rPr>
              <a:t>дисциплина</a:t>
            </a:r>
            <a:r>
              <a:rPr lang="ru-RU" sz="3400" dirty="0">
                <a:solidFill>
                  <a:srgbClr val="00B0F0"/>
                </a:solidFill>
              </a:rPr>
              <a:t>, изучающая </a:t>
            </a:r>
            <a:r>
              <a:rPr lang="ru-RU" sz="3400" dirty="0" smtClean="0">
                <a:solidFill>
                  <a:srgbClr val="00B0F0"/>
                </a:solidFill>
              </a:rPr>
              <a:t>историю наркотизации и трезвости в обществе;</a:t>
            </a:r>
            <a:endParaRPr lang="ru-RU" sz="3400" dirty="0">
              <a:solidFill>
                <a:srgbClr val="00B0F0"/>
              </a:solidFill>
            </a:endParaRPr>
          </a:p>
          <a:p>
            <a:r>
              <a:rPr lang="ru-RU" sz="3800" b="1" dirty="0">
                <a:solidFill>
                  <a:srgbClr val="00B0F0"/>
                </a:solidFill>
              </a:rPr>
              <a:t>трезвое воспитание </a:t>
            </a:r>
            <a:r>
              <a:rPr lang="ru-RU" sz="3400" dirty="0">
                <a:solidFill>
                  <a:srgbClr val="00B0F0"/>
                </a:solidFill>
              </a:rPr>
              <a:t>- воспитание в детях с раннего возраста </a:t>
            </a:r>
            <a:r>
              <a:rPr lang="ru-RU" sz="3400" dirty="0" smtClean="0">
                <a:solidFill>
                  <a:srgbClr val="00B0F0"/>
                </a:solidFill>
              </a:rPr>
              <a:t>трезвой </a:t>
            </a:r>
            <a:r>
              <a:rPr lang="ru-RU" sz="3400" dirty="0">
                <a:solidFill>
                  <a:srgbClr val="00B0F0"/>
                </a:solidFill>
              </a:rPr>
              <a:t>установки, формирование отвращения к </a:t>
            </a:r>
            <a:r>
              <a:rPr lang="ru-RU" sz="3400" dirty="0" smtClean="0">
                <a:solidFill>
                  <a:srgbClr val="00B0F0"/>
                </a:solidFill>
              </a:rPr>
              <a:t>любым </a:t>
            </a:r>
            <a:r>
              <a:rPr lang="ru-RU" sz="3400" dirty="0" err="1" smtClean="0">
                <a:solidFill>
                  <a:srgbClr val="00B0F0"/>
                </a:solidFill>
              </a:rPr>
              <a:t>интоксикантам</a:t>
            </a:r>
            <a:r>
              <a:rPr lang="ru-RU" sz="3400" dirty="0" smtClean="0">
                <a:solidFill>
                  <a:srgbClr val="00B0F0"/>
                </a:solidFill>
              </a:rPr>
              <a:t>, </a:t>
            </a:r>
            <a:r>
              <a:rPr lang="ru-RU" sz="3400" dirty="0">
                <a:solidFill>
                  <a:srgbClr val="00B0F0"/>
                </a:solidFill>
              </a:rPr>
              <a:t>уважения к </a:t>
            </a:r>
            <a:r>
              <a:rPr lang="ru-RU" sz="3400" dirty="0" smtClean="0">
                <a:solidFill>
                  <a:srgbClr val="00B0F0"/>
                </a:solidFill>
              </a:rPr>
              <a:t>трезвости;</a:t>
            </a:r>
            <a:endParaRPr lang="ru-RU" sz="3400" dirty="0">
              <a:solidFill>
                <a:srgbClr val="00B0F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3275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Отраслевые научные дисциплины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141168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err="1">
                <a:solidFill>
                  <a:srgbClr val="00B0F0"/>
                </a:solidFill>
              </a:rPr>
              <a:t>гортоновика</a:t>
            </a:r>
            <a:r>
              <a:rPr lang="ru-RU" dirty="0">
                <a:solidFill>
                  <a:srgbClr val="00B0F0"/>
                </a:solidFill>
              </a:rPr>
              <a:t> - наука, занимающаяся изучением возможностей благотворного влияния на человека целенаправленной речью;</a:t>
            </a:r>
          </a:p>
          <a:p>
            <a:r>
              <a:rPr lang="ru-RU" b="1" dirty="0">
                <a:solidFill>
                  <a:srgbClr val="00B0F0"/>
                </a:solidFill>
              </a:rPr>
              <a:t>наркологическая токсикология </a:t>
            </a:r>
            <a:r>
              <a:rPr lang="ru-RU" dirty="0">
                <a:solidFill>
                  <a:srgbClr val="00B0F0"/>
                </a:solidFill>
              </a:rPr>
              <a:t>- междисциплинарная научная отрасль </a:t>
            </a:r>
            <a:r>
              <a:rPr lang="ru-RU" dirty="0" err="1">
                <a:solidFill>
                  <a:srgbClr val="00B0F0"/>
                </a:solidFill>
              </a:rPr>
              <a:t>нарколого</a:t>
            </a:r>
            <a:r>
              <a:rPr lang="ru-RU" dirty="0">
                <a:solidFill>
                  <a:srgbClr val="00B0F0"/>
                </a:solidFill>
              </a:rPr>
              <a:t>-токсикологических  знаний;</a:t>
            </a:r>
          </a:p>
          <a:p>
            <a:r>
              <a:rPr lang="ru-RU" b="1" dirty="0">
                <a:solidFill>
                  <a:srgbClr val="00B0F0"/>
                </a:solidFill>
              </a:rPr>
              <a:t>культура здоровья </a:t>
            </a:r>
            <a:r>
              <a:rPr lang="ru-RU" dirty="0">
                <a:solidFill>
                  <a:srgbClr val="00B0F0"/>
                </a:solidFill>
              </a:rPr>
              <a:t>- составляющая общечеловеческой культуры, отрасль знания, которая решает теоретические и практические задачи гармоничного развития духовных, психических и физических сил человека;</a:t>
            </a:r>
          </a:p>
          <a:p>
            <a:r>
              <a:rPr lang="ru-RU" b="1" dirty="0" err="1">
                <a:solidFill>
                  <a:srgbClr val="00B0F0"/>
                </a:solidFill>
              </a:rPr>
              <a:t>наркоконфликтология</a:t>
            </a:r>
            <a:r>
              <a:rPr lang="ru-RU" dirty="0">
                <a:solidFill>
                  <a:srgbClr val="00B0F0"/>
                </a:solidFill>
              </a:rPr>
              <a:t> – новое научное направление в отечественной </a:t>
            </a:r>
            <a:r>
              <a:rPr lang="ru-RU" dirty="0" err="1">
                <a:solidFill>
                  <a:srgbClr val="00B0F0"/>
                </a:solidFill>
              </a:rPr>
              <a:t>конфликтологии</a:t>
            </a:r>
            <a:r>
              <a:rPr lang="ru-RU" dirty="0">
                <a:solidFill>
                  <a:srgbClr val="00B0F0"/>
                </a:solidFill>
              </a:rPr>
              <a:t>;</a:t>
            </a:r>
          </a:p>
          <a:p>
            <a:r>
              <a:rPr lang="ru-RU" b="1" dirty="0" err="1">
                <a:solidFill>
                  <a:srgbClr val="00B0F0"/>
                </a:solidFill>
              </a:rPr>
              <a:t>превентология</a:t>
            </a:r>
            <a:r>
              <a:rPr lang="ru-RU" dirty="0">
                <a:solidFill>
                  <a:srgbClr val="00B0F0"/>
                </a:solidFill>
              </a:rPr>
              <a:t> - междисциплинарная наука о формировании здорового образа жизни и предупреждении </a:t>
            </a:r>
            <a:r>
              <a:rPr lang="ru-RU" dirty="0" err="1">
                <a:solidFill>
                  <a:srgbClr val="00B0F0"/>
                </a:solidFill>
              </a:rPr>
              <a:t>саморазрушающего</a:t>
            </a:r>
            <a:r>
              <a:rPr lang="ru-RU" dirty="0">
                <a:solidFill>
                  <a:srgbClr val="00B0F0"/>
                </a:solidFill>
              </a:rPr>
              <a:t> поведения.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1888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Отраслевые научные дисциплины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514116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err="1" smtClean="0">
                <a:solidFill>
                  <a:srgbClr val="00B0F0"/>
                </a:solidFill>
              </a:rPr>
              <a:t>аддиктология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>
                <a:solidFill>
                  <a:srgbClr val="00B0F0"/>
                </a:solidFill>
              </a:rPr>
              <a:t>- (англ. </a:t>
            </a:r>
            <a:r>
              <a:rPr lang="ru-RU" dirty="0" err="1">
                <a:solidFill>
                  <a:srgbClr val="00B0F0"/>
                </a:solidFill>
              </a:rPr>
              <a:t>addiction</a:t>
            </a:r>
            <a:r>
              <a:rPr lang="ru-RU" dirty="0">
                <a:solidFill>
                  <a:srgbClr val="00B0F0"/>
                </a:solidFill>
              </a:rPr>
              <a:t> — зависимость, лат. </a:t>
            </a:r>
            <a:r>
              <a:rPr lang="ru-RU" dirty="0" err="1">
                <a:solidFill>
                  <a:srgbClr val="00B0F0"/>
                </a:solidFill>
              </a:rPr>
              <a:t>logos</a:t>
            </a:r>
            <a:r>
              <a:rPr lang="ru-RU" dirty="0">
                <a:solidFill>
                  <a:srgbClr val="00B0F0"/>
                </a:solidFill>
              </a:rPr>
              <a:t> — учение) — наука об </a:t>
            </a:r>
            <a:r>
              <a:rPr lang="ru-RU" dirty="0" err="1">
                <a:solidFill>
                  <a:srgbClr val="00B0F0"/>
                </a:solidFill>
              </a:rPr>
              <a:t>аддиктивном</a:t>
            </a:r>
            <a:r>
              <a:rPr lang="ru-RU" dirty="0">
                <a:solidFill>
                  <a:srgbClr val="00B0F0"/>
                </a:solidFill>
              </a:rPr>
              <a:t> (зависимом) поведении</a:t>
            </a:r>
            <a:r>
              <a:rPr lang="ru-RU" dirty="0" smtClean="0">
                <a:solidFill>
                  <a:srgbClr val="00B0F0"/>
                </a:solidFill>
              </a:rPr>
              <a:t>.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лечебная педагогика </a:t>
            </a:r>
            <a:r>
              <a:rPr lang="ru-RU" dirty="0">
                <a:solidFill>
                  <a:srgbClr val="00B0F0"/>
                </a:solidFill>
              </a:rPr>
              <a:t>- </a:t>
            </a:r>
            <a:r>
              <a:rPr lang="ru-RU" dirty="0" smtClean="0">
                <a:solidFill>
                  <a:srgbClr val="00B0F0"/>
                </a:solidFill>
              </a:rPr>
              <a:t>обособившийся </a:t>
            </a:r>
            <a:r>
              <a:rPr lang="ru-RU" dirty="0">
                <a:solidFill>
                  <a:srgbClr val="00B0F0"/>
                </a:solidFill>
              </a:rPr>
              <a:t>раздел педагогики, разрабатывающий средства и методы педагогических воздействий с целью нормализации физического и психического состояния </a:t>
            </a:r>
            <a:r>
              <a:rPr lang="ru-RU" dirty="0" smtClean="0">
                <a:solidFill>
                  <a:srgbClr val="00B0F0"/>
                </a:solidFill>
              </a:rPr>
              <a:t>ребенка.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юридическая педагогика </a:t>
            </a:r>
            <a:r>
              <a:rPr lang="ru-RU" dirty="0">
                <a:solidFill>
                  <a:srgbClr val="00B0F0"/>
                </a:solidFill>
              </a:rPr>
              <a:t>- гуманитарная наука, которая занимается исследованием систем и процессов юридического образования, воспитания, обучения и развития</a:t>
            </a:r>
            <a:r>
              <a:rPr lang="ru-RU" dirty="0" smtClean="0">
                <a:solidFill>
                  <a:srgbClr val="00B0F0"/>
                </a:solidFill>
              </a:rPr>
              <a:t>.</a:t>
            </a:r>
          </a:p>
          <a:p>
            <a:r>
              <a:rPr lang="ru-RU" b="1" dirty="0" smtClean="0">
                <a:solidFill>
                  <a:srgbClr val="00B0F0"/>
                </a:solidFill>
              </a:rPr>
              <a:t>юридическая психология </a:t>
            </a:r>
            <a:r>
              <a:rPr lang="ru-RU" dirty="0">
                <a:solidFill>
                  <a:srgbClr val="00B0F0"/>
                </a:solidFill>
              </a:rPr>
              <a:t>- раздел психологии, предметом которого являются психологические особенности деятельности, связанной с </a:t>
            </a:r>
            <a:r>
              <a:rPr lang="ru-RU" dirty="0" smtClean="0">
                <a:solidFill>
                  <a:srgbClr val="00B0F0"/>
                </a:solidFill>
              </a:rPr>
              <a:t>правом</a:t>
            </a:r>
          </a:p>
          <a:p>
            <a:r>
              <a:rPr lang="ru-RU" b="1" smtClean="0">
                <a:solidFill>
                  <a:srgbClr val="00B0F0"/>
                </a:solidFill>
              </a:rPr>
              <a:t>евгеника</a:t>
            </a:r>
            <a:r>
              <a:rPr lang="ru-RU" smtClean="0">
                <a:solidFill>
                  <a:srgbClr val="00B0F0"/>
                </a:solidFill>
              </a:rPr>
              <a:t> </a:t>
            </a:r>
            <a:r>
              <a:rPr lang="ru-RU" dirty="0">
                <a:solidFill>
                  <a:srgbClr val="00B0F0"/>
                </a:solidFill>
              </a:rPr>
              <a:t>- (от др.-греч. </a:t>
            </a:r>
            <a:r>
              <a:rPr lang="ru-RU" dirty="0" smtClean="0">
                <a:solidFill>
                  <a:srgbClr val="00B0F0"/>
                </a:solidFill>
              </a:rPr>
              <a:t>— </a:t>
            </a:r>
            <a:r>
              <a:rPr lang="ru-RU" dirty="0">
                <a:solidFill>
                  <a:srgbClr val="00B0F0"/>
                </a:solidFill>
              </a:rPr>
              <a:t>хорошего рода, благородный) — учение о селекции применительно к человеку, а также о путях улучшения его наследственных свойств. </a:t>
            </a:r>
            <a:endParaRPr lang="ru-RU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10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00811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B0F0"/>
                </a:solidFill>
              </a:rPr>
              <a:t>Исследователи трезвости</a:t>
            </a:r>
            <a:endParaRPr lang="ru-RU" sz="54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9001000" cy="5733256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00B0F0"/>
                </a:solidFill>
              </a:rPr>
              <a:t>Ученые – наши предшественники: - философ  Н.И. </a:t>
            </a:r>
            <a:r>
              <a:rPr lang="ru-RU" dirty="0" smtClean="0">
                <a:solidFill>
                  <a:srgbClr val="00B0F0"/>
                </a:solidFill>
              </a:rPr>
              <a:t>Удовенко;  </a:t>
            </a:r>
            <a:r>
              <a:rPr lang="ru-RU" dirty="0">
                <a:solidFill>
                  <a:srgbClr val="00B0F0"/>
                </a:solidFill>
              </a:rPr>
              <a:t>медики - П.И. Сидоров, Ф.Г. Углов, Г.М. </a:t>
            </a:r>
            <a:r>
              <a:rPr lang="ru-RU" dirty="0" err="1">
                <a:solidFill>
                  <a:srgbClr val="00B0F0"/>
                </a:solidFill>
              </a:rPr>
              <a:t>Энтин</a:t>
            </a:r>
            <a:r>
              <a:rPr lang="ru-RU" dirty="0">
                <a:solidFill>
                  <a:srgbClr val="00B0F0"/>
                </a:solidFill>
              </a:rPr>
              <a:t>, И.В. Стрельчук, Н.Я. Копыт, И.Д. Муратова, В.А. Рязанцев, Г.Я. Юзефович и другие; публицисты и писатели - П.П. </a:t>
            </a:r>
            <a:r>
              <a:rPr lang="ru-RU" dirty="0" err="1">
                <a:solidFill>
                  <a:srgbClr val="00B0F0"/>
                </a:solidFill>
              </a:rPr>
              <a:t>Дудочкин</a:t>
            </a:r>
            <a:r>
              <a:rPr lang="ru-RU" dirty="0">
                <a:solidFill>
                  <a:srgbClr val="00B0F0"/>
                </a:solidFill>
              </a:rPr>
              <a:t>, Н.П. </a:t>
            </a:r>
            <a:r>
              <a:rPr lang="ru-RU" dirty="0" err="1">
                <a:solidFill>
                  <a:srgbClr val="00B0F0"/>
                </a:solidFill>
              </a:rPr>
              <a:t>Машовец</a:t>
            </a:r>
            <a:r>
              <a:rPr lang="ru-RU" dirty="0">
                <a:solidFill>
                  <a:srgbClr val="00B0F0"/>
                </a:solidFill>
              </a:rPr>
              <a:t>, В.И. Белов и другие; социологи - В.Н. </a:t>
            </a:r>
            <a:r>
              <a:rPr lang="ru-RU" dirty="0" err="1">
                <a:solidFill>
                  <a:srgbClr val="00B0F0"/>
                </a:solidFill>
              </a:rPr>
              <a:t>Лужбин</a:t>
            </a:r>
            <a:r>
              <a:rPr lang="ru-RU" dirty="0">
                <a:solidFill>
                  <a:srgbClr val="00B0F0"/>
                </a:solidFill>
              </a:rPr>
              <a:t>, И.А. </a:t>
            </a:r>
            <a:r>
              <a:rPr lang="ru-RU" dirty="0" err="1">
                <a:solidFill>
                  <a:srgbClr val="00B0F0"/>
                </a:solidFill>
              </a:rPr>
              <a:t>Красноносов</a:t>
            </a:r>
            <a:r>
              <a:rPr lang="ru-RU" dirty="0">
                <a:solidFill>
                  <a:srgbClr val="00B0F0"/>
                </a:solidFill>
              </a:rPr>
              <a:t>, В.В. </a:t>
            </a:r>
            <a:r>
              <a:rPr lang="ru-RU" dirty="0" err="1">
                <a:solidFill>
                  <a:srgbClr val="00B0F0"/>
                </a:solidFill>
              </a:rPr>
              <a:t>Корченов</a:t>
            </a:r>
            <a:r>
              <a:rPr lang="ru-RU" dirty="0">
                <a:solidFill>
                  <a:srgbClr val="00B0F0"/>
                </a:solidFill>
              </a:rPr>
              <a:t>; юристы - Р.О. </a:t>
            </a:r>
            <a:r>
              <a:rPr lang="ru-RU" dirty="0" err="1">
                <a:solidFill>
                  <a:srgbClr val="00B0F0"/>
                </a:solidFill>
              </a:rPr>
              <a:t>Лирмян</a:t>
            </a:r>
            <a:r>
              <a:rPr lang="ru-RU" dirty="0">
                <a:solidFill>
                  <a:srgbClr val="00B0F0"/>
                </a:solidFill>
              </a:rPr>
              <a:t>, Г.В. Антонов-Романовский; педагоги - И.А. Невский, Д.В. Колесов, И.В. Бестужев-Лада; психологи - В. Ольшанский, К.Г. </a:t>
            </a:r>
            <a:r>
              <a:rPr lang="ru-RU" dirty="0" err="1">
                <a:solidFill>
                  <a:srgbClr val="00B0F0"/>
                </a:solidFill>
              </a:rPr>
              <a:t>Сурнов</a:t>
            </a:r>
            <a:r>
              <a:rPr lang="ru-RU" dirty="0">
                <a:solidFill>
                  <a:srgbClr val="00B0F0"/>
                </a:solidFill>
              </a:rPr>
              <a:t>, В.С. </a:t>
            </a:r>
            <a:r>
              <a:rPr lang="ru-RU" dirty="0" err="1">
                <a:solidFill>
                  <a:srgbClr val="00B0F0"/>
                </a:solidFill>
              </a:rPr>
              <a:t>Братусь</a:t>
            </a:r>
            <a:r>
              <a:rPr lang="ru-RU" dirty="0">
                <a:solidFill>
                  <a:srgbClr val="00B0F0"/>
                </a:solidFill>
              </a:rPr>
              <a:t> и другие; биолог Г.А. Шичко; историк А.Н. Якушев и </a:t>
            </a:r>
            <a:r>
              <a:rPr lang="ru-RU" dirty="0" smtClean="0">
                <a:solidFill>
                  <a:srgbClr val="00B0F0"/>
                </a:solidFill>
              </a:rPr>
              <a:t>другие; </a:t>
            </a:r>
            <a:r>
              <a:rPr lang="ru-RU" dirty="0">
                <a:solidFill>
                  <a:srgbClr val="00B0F0"/>
                </a:solidFill>
              </a:rPr>
              <a:t>химик С.И. </a:t>
            </a:r>
            <a:r>
              <a:rPr lang="ru-RU" dirty="0" smtClean="0">
                <a:solidFill>
                  <a:srgbClr val="00B0F0"/>
                </a:solidFill>
              </a:rPr>
              <a:t>Жданов; </a:t>
            </a:r>
            <a:r>
              <a:rPr lang="ru-RU" dirty="0">
                <a:solidFill>
                  <a:srgbClr val="00B0F0"/>
                </a:solidFill>
              </a:rPr>
              <a:t>экономист Б.И. </a:t>
            </a:r>
            <a:r>
              <a:rPr lang="ru-RU" dirty="0" err="1" smtClean="0">
                <a:solidFill>
                  <a:srgbClr val="00B0F0"/>
                </a:solidFill>
              </a:rPr>
              <a:t>Искаков</a:t>
            </a:r>
            <a:r>
              <a:rPr lang="ru-RU" dirty="0" smtClean="0">
                <a:solidFill>
                  <a:srgbClr val="00B0F0"/>
                </a:solidFill>
              </a:rPr>
              <a:t>; </a:t>
            </a:r>
            <a:r>
              <a:rPr lang="ru-RU" dirty="0">
                <a:solidFill>
                  <a:srgbClr val="00B0F0"/>
                </a:solidFill>
              </a:rPr>
              <a:t>физики Н.Г. </a:t>
            </a:r>
            <a:r>
              <a:rPr lang="ru-RU" dirty="0" err="1">
                <a:solidFill>
                  <a:srgbClr val="00B0F0"/>
                </a:solidFill>
              </a:rPr>
              <a:t>Загоруйко</a:t>
            </a:r>
            <a:r>
              <a:rPr lang="ru-RU" dirty="0">
                <a:solidFill>
                  <a:srgbClr val="00B0F0"/>
                </a:solidFill>
              </a:rPr>
              <a:t> и А.В. </a:t>
            </a:r>
            <a:r>
              <a:rPr lang="ru-RU" dirty="0" smtClean="0">
                <a:solidFill>
                  <a:srgbClr val="00B0F0"/>
                </a:solidFill>
              </a:rPr>
              <a:t>Боровик и множество других ученых</a:t>
            </a:r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910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00B0F0"/>
                </a:solidFill>
              </a:rPr>
              <a:t>Удовенко Николай Иванович </a:t>
            </a:r>
            <a:r>
              <a:rPr lang="ru-RU" sz="4800" dirty="0">
                <a:solidFill>
                  <a:srgbClr val="00B0F0"/>
                </a:solidFill>
              </a:rPr>
              <a:t>(р. 16 декабря 1925 года)</a:t>
            </a:r>
            <a:r>
              <a:rPr lang="ru-RU" sz="4800" dirty="0"/>
              <a:t> </a:t>
            </a:r>
          </a:p>
        </p:txBody>
      </p:sp>
      <p:pic>
        <p:nvPicPr>
          <p:cNvPr id="4" name="Объект 3" descr="C:\Users\Александр Николаевич\Pictures\Удовенко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36593"/>
            <a:ext cx="3496812" cy="4941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409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err="1">
                <a:solidFill>
                  <a:srgbClr val="00B0F0"/>
                </a:solidFill>
              </a:rPr>
              <a:t>Энтин</a:t>
            </a:r>
            <a:r>
              <a:rPr lang="ru-RU" sz="3200" b="1" dirty="0">
                <a:solidFill>
                  <a:srgbClr val="00B0F0"/>
                </a:solidFill>
              </a:rPr>
              <a:t> Геннадий Михайлович (9 февраля 1924 года – 22 февраля 2007 года)</a:t>
            </a:r>
          </a:p>
        </p:txBody>
      </p:sp>
      <p:pic>
        <p:nvPicPr>
          <p:cNvPr id="4" name="Объект 3" descr="http://anozoalc.ru/wp-content/uploads/2014/04/pic-10-Entin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44824"/>
            <a:ext cx="4464496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4338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B0F0"/>
                </a:solidFill>
              </a:rPr>
              <a:t>Стрельчук Иван Васильевич (26 ноября 1901 года – 30 марта 1991 года)</a:t>
            </a:r>
          </a:p>
        </p:txBody>
      </p:sp>
      <p:pic>
        <p:nvPicPr>
          <p:cNvPr id="4" name="Объект 3" descr="Стрельчук И.В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1772816"/>
            <a:ext cx="3528392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980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16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B0F0"/>
                </a:solidFill>
              </a:rPr>
              <a:t>Рязанцев Виталий Александрович (22 июня 1929 года – 12 августа 2003 года)</a:t>
            </a:r>
          </a:p>
        </p:txBody>
      </p:sp>
      <p:pic>
        <p:nvPicPr>
          <p:cNvPr id="4" name="Объект 3" descr="C:\Users\Александр Николаевич\Pictures\Рязанцев В.А.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60848"/>
            <a:ext cx="5400600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5070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373014"/>
          </a:xfrm>
        </p:spPr>
        <p:txBody>
          <a:bodyPr>
            <a:normAutofit fontScale="90000"/>
          </a:bodyPr>
          <a:lstStyle/>
          <a:p>
            <a:r>
              <a:rPr lang="ru-RU" sz="3600" b="1" dirty="0" err="1">
                <a:solidFill>
                  <a:srgbClr val="00B0F0"/>
                </a:solidFill>
              </a:rPr>
              <a:t>Дудочкин</a:t>
            </a:r>
            <a:r>
              <a:rPr lang="ru-RU" sz="3600" b="1" dirty="0">
                <a:solidFill>
                  <a:srgbClr val="00B0F0"/>
                </a:solidFill>
              </a:rPr>
              <a:t> Петр Петрович (17(30) октября 1915 года – 4 февраля 2000 года)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784" y="1484784"/>
            <a:ext cx="4104456" cy="51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821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</a:rPr>
              <a:t>Современные авторы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36712"/>
            <a:ext cx="8928992" cy="590465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</a:rPr>
              <a:t>Великолепные работы: академика Н.Т. Дегтярева, академика А.М. Карпова, академика В.П. Кривоногова, профессора Зайцева Г.К., профессора </a:t>
            </a:r>
            <a:r>
              <a:rPr lang="ru-RU" sz="2800" b="1" dirty="0" err="1" smtClean="0">
                <a:solidFill>
                  <a:srgbClr val="00B0F0"/>
                </a:solidFill>
              </a:rPr>
              <a:t>Разводовского</a:t>
            </a:r>
            <a:r>
              <a:rPr lang="ru-RU" sz="2800" b="1" dirty="0" smtClean="0">
                <a:solidFill>
                  <a:srgbClr val="00B0F0"/>
                </a:solidFill>
              </a:rPr>
              <a:t> Ю.Е., профессора Л.К. Фортовой, профессора П.И. </a:t>
            </a:r>
            <a:r>
              <a:rPr lang="ru-RU" sz="2800" b="1" dirty="0" err="1" smtClean="0">
                <a:solidFill>
                  <a:srgbClr val="00B0F0"/>
                </a:solidFill>
              </a:rPr>
              <a:t>Губочкина</a:t>
            </a:r>
            <a:r>
              <a:rPr lang="ru-RU" sz="2800" b="1" dirty="0" smtClean="0">
                <a:solidFill>
                  <a:srgbClr val="00B0F0"/>
                </a:solidFill>
              </a:rPr>
              <a:t>, профессора Н.В. Январского, академика Г.И. Григорьева, академика И.Н. </a:t>
            </a:r>
            <a:r>
              <a:rPr lang="ru-RU" sz="2800" b="1" dirty="0" err="1" smtClean="0">
                <a:solidFill>
                  <a:srgbClr val="00B0F0"/>
                </a:solidFill>
              </a:rPr>
              <a:t>Афонина</a:t>
            </a:r>
            <a:r>
              <a:rPr lang="ru-RU" sz="2800" b="1" dirty="0" smtClean="0">
                <a:solidFill>
                  <a:srgbClr val="00B0F0"/>
                </a:solidFill>
              </a:rPr>
              <a:t>, академика К.Г. </a:t>
            </a:r>
            <a:r>
              <a:rPr lang="ru-RU" sz="2800" b="1" dirty="0" err="1" smtClean="0">
                <a:solidFill>
                  <a:srgbClr val="00B0F0"/>
                </a:solidFill>
              </a:rPr>
              <a:t>Башарина</a:t>
            </a:r>
            <a:r>
              <a:rPr lang="ru-RU" sz="2800" b="1" dirty="0" smtClean="0">
                <a:solidFill>
                  <a:srgbClr val="00B0F0"/>
                </a:solidFill>
              </a:rPr>
              <a:t>, профессора Ф.Н. Петровой, профессора А.К. Демина, профессора В.И. </a:t>
            </a:r>
            <a:r>
              <a:rPr lang="ru-RU" sz="2800" b="1" dirty="0" err="1" smtClean="0">
                <a:solidFill>
                  <a:srgbClr val="00B0F0"/>
                </a:solidFill>
              </a:rPr>
              <a:t>Мелехина</a:t>
            </a:r>
            <a:r>
              <a:rPr lang="ru-RU" sz="2800" b="1" dirty="0" smtClean="0">
                <a:solidFill>
                  <a:srgbClr val="00B0F0"/>
                </a:solidFill>
              </a:rPr>
              <a:t>, академика В.А. Толкачева, профессора Н.К. Толкачева, профессора В.В. Фролова, профессора Е.А. </a:t>
            </a:r>
            <a:r>
              <a:rPr lang="ru-RU" sz="2800" b="1" dirty="0" err="1" smtClean="0">
                <a:solidFill>
                  <a:srgbClr val="00B0F0"/>
                </a:solidFill>
              </a:rPr>
              <a:t>Какуниной</a:t>
            </a:r>
            <a:r>
              <a:rPr lang="ru-RU" sz="2800" b="1" dirty="0" smtClean="0">
                <a:solidFill>
                  <a:srgbClr val="00B0F0"/>
                </a:solidFill>
              </a:rPr>
              <a:t>, профессора С.Н. Зайцева, профессора В.И. </a:t>
            </a:r>
            <a:r>
              <a:rPr lang="ru-RU" sz="2800" b="1" dirty="0" err="1" smtClean="0">
                <a:solidFill>
                  <a:srgbClr val="00B0F0"/>
                </a:solidFill>
              </a:rPr>
              <a:t>Вардугина</a:t>
            </a:r>
            <a:r>
              <a:rPr lang="ru-RU" sz="2800" b="1" dirty="0" smtClean="0">
                <a:solidFill>
                  <a:srgbClr val="00B0F0"/>
                </a:solidFill>
              </a:rPr>
              <a:t>, профессора Л.С. Григорьевой, профессора А.А. Зверева и многих других </a:t>
            </a:r>
            <a:endParaRPr lang="ru-RU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671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00B0F0"/>
                </a:solidFill>
              </a:rPr>
              <a:t>Машовец</a:t>
            </a:r>
            <a:r>
              <a:rPr lang="ru-RU" b="1" dirty="0">
                <a:solidFill>
                  <a:srgbClr val="00B0F0"/>
                </a:solidFill>
              </a:rPr>
              <a:t> Николай Петрович (6 июля 1947 года – 14 мая 2008 года)</a:t>
            </a:r>
          </a:p>
        </p:txBody>
      </p:sp>
      <p:pic>
        <p:nvPicPr>
          <p:cNvPr id="4" name="Объект 3" descr="ÐÐ°ÑÑÐ¸Ð½ÐºÐ¸ Ð¿Ð¾ Ð·Ð°Ð¿ÑÐ¾ÑÑ Ð¼Ð°ÑÐ¾Ð²ÐµÑ Ð½Ð¸ÐºÐ¾Ð»Ð°Ð¹ Ð¿ÐµÑÑÐ¾Ð²Ð¸Ñ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00808"/>
            <a:ext cx="3600400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4730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224136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00B0F0"/>
                </a:solidFill>
              </a:rPr>
              <a:t>Красноносов</a:t>
            </a:r>
            <a:r>
              <a:rPr lang="ru-RU" b="1" dirty="0">
                <a:solidFill>
                  <a:srgbClr val="00B0F0"/>
                </a:solidFill>
              </a:rPr>
              <a:t> Игорь Александрович (8 ноября 1923 года – 6 марта 1999 года)</a:t>
            </a:r>
          </a:p>
        </p:txBody>
      </p:sp>
      <p:pic>
        <p:nvPicPr>
          <p:cNvPr id="4" name="Объект 3" descr="Описание: C:\Users\Александр Николаевич\Documents\Сайт Академии\Исторические фото - Красноносов И.А.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12776"/>
            <a:ext cx="3744416" cy="5328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465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373014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00B0F0"/>
                </a:solidFill>
              </a:rPr>
              <a:t>Корченов</a:t>
            </a:r>
            <a:r>
              <a:rPr lang="ru-RU" b="1" dirty="0">
                <a:solidFill>
                  <a:srgbClr val="00B0F0"/>
                </a:solidFill>
              </a:rPr>
              <a:t> Владимир Васильевич (24 июня 1949 год – 29 марта 2012 года)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328592"/>
          </a:xfrm>
        </p:spPr>
        <p:txBody>
          <a:bodyPr/>
          <a:lstStyle/>
          <a:p>
            <a:r>
              <a:rPr lang="ru-RU" sz="3600" b="1" dirty="0">
                <a:solidFill>
                  <a:srgbClr val="0070C0"/>
                </a:solidFill>
              </a:rPr>
              <a:t>Н.Т. Дегтярев (Россия), С.-О. </a:t>
            </a:r>
            <a:r>
              <a:rPr lang="ru-RU" sz="3600" b="1" dirty="0" err="1">
                <a:solidFill>
                  <a:srgbClr val="0070C0"/>
                </a:solidFill>
              </a:rPr>
              <a:t>Карлон</a:t>
            </a:r>
            <a:r>
              <a:rPr lang="ru-RU" sz="3600" b="1" dirty="0">
                <a:solidFill>
                  <a:srgbClr val="0070C0"/>
                </a:solidFill>
              </a:rPr>
              <a:t> (Швеция) и В.В. </a:t>
            </a:r>
            <a:r>
              <a:rPr lang="ru-RU" sz="3600" b="1" dirty="0" err="1">
                <a:solidFill>
                  <a:srgbClr val="0070C0"/>
                </a:solidFill>
              </a:rPr>
              <a:t>Корченов</a:t>
            </a:r>
            <a:r>
              <a:rPr lang="ru-RU" sz="3600" b="1" dirty="0">
                <a:solidFill>
                  <a:srgbClr val="0070C0"/>
                </a:solidFill>
              </a:rPr>
              <a:t> (Россия</a:t>
            </a:r>
            <a:r>
              <a:rPr lang="ru-RU" sz="3600" b="1" dirty="0" smtClean="0">
                <a:solidFill>
                  <a:srgbClr val="0070C0"/>
                </a:solidFill>
              </a:rPr>
              <a:t>).</a:t>
            </a:r>
          </a:p>
          <a:p>
            <a:endParaRPr lang="ru-RU" dirty="0"/>
          </a:p>
        </p:txBody>
      </p:sp>
      <p:pic>
        <p:nvPicPr>
          <p:cNvPr id="4" name="irc_mi" descr="http://rudocs.exdat.com/pars_docs/tw_refs/251/250228/250228_html_3f10c47a.jpg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63299"/>
            <a:ext cx="6048672" cy="3722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1356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37301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B0F0"/>
                </a:solidFill>
              </a:rPr>
              <a:t>Колесов Дмитрий Васильевич (24 апреля 1936 года - 17 апреля 2007 года) </a:t>
            </a:r>
          </a:p>
        </p:txBody>
      </p:sp>
      <p:pic>
        <p:nvPicPr>
          <p:cNvPr id="4" name="Объект 3" descr="ÐÐ°ÑÑÐ¸Ð½ÐºÐ¸ Ð¿Ð¾ Ð·Ð°Ð¿ÑÐ¾ÑÑ ÐºÐ¾Ð»ÐµÑÐ¾Ð² Ð´Ð¼Ð¸ÑÑÐ¸Ð¹ Ð²Ð°ÑÐ¸Ð»ÑÐµÐ²Ð¸Ñ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28800"/>
            <a:ext cx="3528392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2275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B0F0"/>
                </a:solidFill>
              </a:rPr>
              <a:t>Бестужев-Лада Игорь Васильевич (р. 12 января 1927 года - 6 декабря 2015 года)</a:t>
            </a:r>
          </a:p>
        </p:txBody>
      </p:sp>
      <p:pic>
        <p:nvPicPr>
          <p:cNvPr id="6" name="Объект 5" descr="Международная академия исследований будущего (IFRA). Академия  прогнозирования - Российское отделение.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5616624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839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12"/>
            <a:ext cx="8229600" cy="137301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B0F0"/>
                </a:solidFill>
              </a:rPr>
              <a:t>Якушев Александр Николаевич (14 марта 1952 года – 5 октября 2018 года)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6792"/>
            <a:ext cx="3888432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1293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373014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B0F0"/>
                </a:solidFill>
              </a:rPr>
              <a:t>Жданов Степан Иванович (12 июня 1926 года – 23 июня 1996 года)</a:t>
            </a:r>
          </a:p>
        </p:txBody>
      </p:sp>
      <p:pic>
        <p:nvPicPr>
          <p:cNvPr id="4" name="Объект 3" descr="https://encrypted-tbn3.gstatic.com/images?q=tbn:ANd9GcQ4kbePUn9OczmnzQxFBoam-r5UT-91dLzfFgZL18iVVAAiv6EP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0808"/>
            <a:ext cx="3528392" cy="4824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32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373014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00B0F0"/>
                </a:solidFill>
              </a:rPr>
              <a:t>Искаков</a:t>
            </a:r>
            <a:r>
              <a:rPr lang="ru-RU" b="1" dirty="0">
                <a:solidFill>
                  <a:srgbClr val="00B0F0"/>
                </a:solidFill>
              </a:rPr>
              <a:t> Борис Иванович (14 ноября 1934 года – 26 сентября 2016 года)</a:t>
            </a:r>
          </a:p>
        </p:txBody>
      </p:sp>
      <p:pic>
        <p:nvPicPr>
          <p:cNvPr id="4" name="Объект 3" descr="Описание: https://sun1-19.userapi.com/c853428/v853428388/1679d8/WOs8IC-fp3M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32856"/>
            <a:ext cx="5760640" cy="381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2579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373014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00B0F0"/>
                </a:solidFill>
              </a:rPr>
              <a:t>Загоруйко</a:t>
            </a:r>
            <a:r>
              <a:rPr lang="ru-RU" sz="3600" b="1" dirty="0">
                <a:solidFill>
                  <a:srgbClr val="00B0F0"/>
                </a:solidFill>
              </a:rPr>
              <a:t> Николай Григорьевич (28 января 1931 года - 7 января 2015 года)</a:t>
            </a:r>
          </a:p>
        </p:txBody>
      </p:sp>
      <p:pic>
        <p:nvPicPr>
          <p:cNvPr id="4" name="Объект 3" descr="http://www.math.nsc.ru/LBRT/u2/nauka/zg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6792"/>
            <a:ext cx="3816424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586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B0F0"/>
                </a:solidFill>
              </a:rPr>
              <a:t>Современный отряд ученых-трезвенников </a:t>
            </a:r>
            <a:endParaRPr lang="ru-RU" sz="32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856984" cy="590465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академик </a:t>
            </a:r>
            <a:r>
              <a:rPr lang="ru-RU" b="1" dirty="0">
                <a:solidFill>
                  <a:srgbClr val="00B0F0"/>
                </a:solidFill>
              </a:rPr>
              <a:t>Н.Т. </a:t>
            </a:r>
            <a:r>
              <a:rPr lang="ru-RU" b="1" dirty="0" smtClean="0">
                <a:solidFill>
                  <a:srgbClr val="00B0F0"/>
                </a:solidFill>
              </a:rPr>
              <a:t>Дегтярев, академик </a:t>
            </a:r>
            <a:r>
              <a:rPr lang="ru-RU" b="1" dirty="0">
                <a:solidFill>
                  <a:srgbClr val="00B0F0"/>
                </a:solidFill>
              </a:rPr>
              <a:t>А.М. </a:t>
            </a:r>
            <a:r>
              <a:rPr lang="ru-RU" b="1" dirty="0" smtClean="0">
                <a:solidFill>
                  <a:srgbClr val="00B0F0"/>
                </a:solidFill>
              </a:rPr>
              <a:t>Карпов, академик </a:t>
            </a:r>
            <a:r>
              <a:rPr lang="ru-RU" b="1" dirty="0">
                <a:solidFill>
                  <a:srgbClr val="00B0F0"/>
                </a:solidFill>
              </a:rPr>
              <a:t>В.П. </a:t>
            </a:r>
            <a:r>
              <a:rPr lang="ru-RU" b="1" dirty="0" smtClean="0">
                <a:solidFill>
                  <a:srgbClr val="00B0F0"/>
                </a:solidFill>
              </a:rPr>
              <a:t>Кривоногов, профессор Зайцев </a:t>
            </a:r>
            <a:r>
              <a:rPr lang="ru-RU" b="1" dirty="0">
                <a:solidFill>
                  <a:srgbClr val="00B0F0"/>
                </a:solidFill>
              </a:rPr>
              <a:t>Г.К., </a:t>
            </a:r>
            <a:r>
              <a:rPr lang="ru-RU" b="1" dirty="0" smtClean="0">
                <a:solidFill>
                  <a:srgbClr val="00B0F0"/>
                </a:solidFill>
              </a:rPr>
              <a:t>профессор Разводовский </a:t>
            </a:r>
            <a:r>
              <a:rPr lang="ru-RU" b="1" dirty="0">
                <a:solidFill>
                  <a:srgbClr val="00B0F0"/>
                </a:solidFill>
              </a:rPr>
              <a:t>Ю.Е., </a:t>
            </a:r>
            <a:r>
              <a:rPr lang="ru-RU" b="1" dirty="0" smtClean="0">
                <a:solidFill>
                  <a:srgbClr val="00B0F0"/>
                </a:solidFill>
              </a:rPr>
              <a:t>профессор </a:t>
            </a:r>
            <a:r>
              <a:rPr lang="ru-RU" b="1" dirty="0">
                <a:solidFill>
                  <a:srgbClr val="00B0F0"/>
                </a:solidFill>
              </a:rPr>
              <a:t>Л.К. </a:t>
            </a:r>
            <a:r>
              <a:rPr lang="ru-RU" b="1" dirty="0" err="1" smtClean="0">
                <a:solidFill>
                  <a:srgbClr val="00B0F0"/>
                </a:solidFill>
              </a:rPr>
              <a:t>Фортова</a:t>
            </a:r>
            <a:r>
              <a:rPr lang="ru-RU" b="1" dirty="0" smtClean="0">
                <a:solidFill>
                  <a:srgbClr val="00B0F0"/>
                </a:solidFill>
              </a:rPr>
              <a:t>, профессор </a:t>
            </a:r>
            <a:r>
              <a:rPr lang="ru-RU" b="1" dirty="0">
                <a:solidFill>
                  <a:srgbClr val="00B0F0"/>
                </a:solidFill>
              </a:rPr>
              <a:t>П.И. </a:t>
            </a:r>
            <a:r>
              <a:rPr lang="ru-RU" b="1" dirty="0" err="1" smtClean="0">
                <a:solidFill>
                  <a:srgbClr val="00B0F0"/>
                </a:solidFill>
              </a:rPr>
              <a:t>Губочкин</a:t>
            </a:r>
            <a:r>
              <a:rPr lang="ru-RU" b="1" dirty="0" smtClean="0">
                <a:solidFill>
                  <a:srgbClr val="00B0F0"/>
                </a:solidFill>
              </a:rPr>
              <a:t>, профессор </a:t>
            </a:r>
            <a:r>
              <a:rPr lang="ru-RU" b="1" dirty="0">
                <a:solidFill>
                  <a:srgbClr val="00B0F0"/>
                </a:solidFill>
              </a:rPr>
              <a:t>Н.В. </a:t>
            </a:r>
            <a:r>
              <a:rPr lang="ru-RU" b="1" dirty="0" smtClean="0">
                <a:solidFill>
                  <a:srgbClr val="00B0F0"/>
                </a:solidFill>
              </a:rPr>
              <a:t>Январский, академик </a:t>
            </a:r>
            <a:r>
              <a:rPr lang="ru-RU" b="1" dirty="0">
                <a:solidFill>
                  <a:srgbClr val="00B0F0"/>
                </a:solidFill>
              </a:rPr>
              <a:t>Г.И. </a:t>
            </a:r>
            <a:r>
              <a:rPr lang="ru-RU" b="1" dirty="0" smtClean="0">
                <a:solidFill>
                  <a:srgbClr val="00B0F0"/>
                </a:solidFill>
              </a:rPr>
              <a:t>Григорьев, академик </a:t>
            </a:r>
            <a:r>
              <a:rPr lang="ru-RU" b="1" dirty="0">
                <a:solidFill>
                  <a:srgbClr val="00B0F0"/>
                </a:solidFill>
              </a:rPr>
              <a:t>И.Н. </a:t>
            </a:r>
            <a:r>
              <a:rPr lang="ru-RU" b="1" dirty="0" err="1" smtClean="0">
                <a:solidFill>
                  <a:srgbClr val="00B0F0"/>
                </a:solidFill>
              </a:rPr>
              <a:t>Афонин</a:t>
            </a:r>
            <a:r>
              <a:rPr lang="ru-RU" b="1" dirty="0" smtClean="0">
                <a:solidFill>
                  <a:srgbClr val="00B0F0"/>
                </a:solidFill>
              </a:rPr>
              <a:t>, академик </a:t>
            </a:r>
            <a:r>
              <a:rPr lang="ru-RU" b="1" dirty="0">
                <a:solidFill>
                  <a:srgbClr val="00B0F0"/>
                </a:solidFill>
              </a:rPr>
              <a:t>К.Г. </a:t>
            </a:r>
            <a:r>
              <a:rPr lang="ru-RU" b="1" dirty="0" err="1" smtClean="0">
                <a:solidFill>
                  <a:srgbClr val="00B0F0"/>
                </a:solidFill>
              </a:rPr>
              <a:t>Башарин</a:t>
            </a:r>
            <a:r>
              <a:rPr lang="ru-RU" b="1" dirty="0" smtClean="0">
                <a:solidFill>
                  <a:srgbClr val="00B0F0"/>
                </a:solidFill>
              </a:rPr>
              <a:t>, профессор </a:t>
            </a:r>
            <a:r>
              <a:rPr lang="ru-RU" b="1" dirty="0">
                <a:solidFill>
                  <a:srgbClr val="00B0F0"/>
                </a:solidFill>
              </a:rPr>
              <a:t>Ф.Н. </a:t>
            </a:r>
            <a:r>
              <a:rPr lang="ru-RU" b="1" dirty="0" smtClean="0">
                <a:solidFill>
                  <a:srgbClr val="00B0F0"/>
                </a:solidFill>
              </a:rPr>
              <a:t>Петрова, профессор </a:t>
            </a:r>
            <a:r>
              <a:rPr lang="ru-RU" b="1" dirty="0">
                <a:solidFill>
                  <a:srgbClr val="00B0F0"/>
                </a:solidFill>
              </a:rPr>
              <a:t>А.К. </a:t>
            </a:r>
            <a:r>
              <a:rPr lang="ru-RU" b="1" dirty="0" smtClean="0">
                <a:solidFill>
                  <a:srgbClr val="00B0F0"/>
                </a:solidFill>
              </a:rPr>
              <a:t>Демин, профессор </a:t>
            </a:r>
            <a:r>
              <a:rPr lang="ru-RU" b="1" dirty="0">
                <a:solidFill>
                  <a:srgbClr val="00B0F0"/>
                </a:solidFill>
              </a:rPr>
              <a:t>В.И. </a:t>
            </a:r>
            <a:r>
              <a:rPr lang="ru-RU" b="1" dirty="0" smtClean="0">
                <a:solidFill>
                  <a:srgbClr val="00B0F0"/>
                </a:solidFill>
              </a:rPr>
              <a:t>Мелехин, академик </a:t>
            </a:r>
            <a:r>
              <a:rPr lang="ru-RU" b="1" dirty="0">
                <a:solidFill>
                  <a:srgbClr val="00B0F0"/>
                </a:solidFill>
              </a:rPr>
              <a:t>В.А. </a:t>
            </a:r>
            <a:r>
              <a:rPr lang="ru-RU" b="1" dirty="0" smtClean="0">
                <a:solidFill>
                  <a:srgbClr val="00B0F0"/>
                </a:solidFill>
              </a:rPr>
              <a:t>Толкачев, профессор </a:t>
            </a:r>
            <a:r>
              <a:rPr lang="ru-RU" b="1" dirty="0">
                <a:solidFill>
                  <a:srgbClr val="00B0F0"/>
                </a:solidFill>
              </a:rPr>
              <a:t>Н.К. </a:t>
            </a:r>
            <a:r>
              <a:rPr lang="ru-RU" b="1" dirty="0" smtClean="0">
                <a:solidFill>
                  <a:srgbClr val="00B0F0"/>
                </a:solidFill>
              </a:rPr>
              <a:t>Толкачев, профессор </a:t>
            </a:r>
            <a:r>
              <a:rPr lang="ru-RU" b="1" dirty="0">
                <a:solidFill>
                  <a:srgbClr val="00B0F0"/>
                </a:solidFill>
              </a:rPr>
              <a:t>В.В. </a:t>
            </a:r>
            <a:r>
              <a:rPr lang="ru-RU" b="1" dirty="0" smtClean="0">
                <a:solidFill>
                  <a:srgbClr val="00B0F0"/>
                </a:solidFill>
              </a:rPr>
              <a:t>Фролов, профессор </a:t>
            </a:r>
            <a:r>
              <a:rPr lang="ru-RU" b="1" dirty="0">
                <a:solidFill>
                  <a:srgbClr val="00B0F0"/>
                </a:solidFill>
              </a:rPr>
              <a:t>Е.А. </a:t>
            </a:r>
            <a:r>
              <a:rPr lang="ru-RU" b="1" dirty="0" err="1" smtClean="0">
                <a:solidFill>
                  <a:srgbClr val="00B0F0"/>
                </a:solidFill>
              </a:rPr>
              <a:t>Какунина</a:t>
            </a:r>
            <a:r>
              <a:rPr lang="ru-RU" b="1" dirty="0" smtClean="0">
                <a:solidFill>
                  <a:srgbClr val="00B0F0"/>
                </a:solidFill>
              </a:rPr>
              <a:t>, профессор </a:t>
            </a:r>
            <a:r>
              <a:rPr lang="ru-RU" b="1" dirty="0">
                <a:solidFill>
                  <a:srgbClr val="00B0F0"/>
                </a:solidFill>
              </a:rPr>
              <a:t>С.Н. </a:t>
            </a:r>
            <a:r>
              <a:rPr lang="ru-RU" b="1" dirty="0" smtClean="0">
                <a:solidFill>
                  <a:srgbClr val="00B0F0"/>
                </a:solidFill>
              </a:rPr>
              <a:t>Зайцев, профессор </a:t>
            </a:r>
            <a:r>
              <a:rPr lang="ru-RU" b="1" dirty="0">
                <a:solidFill>
                  <a:srgbClr val="00B0F0"/>
                </a:solidFill>
              </a:rPr>
              <a:t>В.И. </a:t>
            </a:r>
            <a:r>
              <a:rPr lang="ru-RU" b="1" dirty="0" err="1" smtClean="0">
                <a:solidFill>
                  <a:srgbClr val="00B0F0"/>
                </a:solidFill>
              </a:rPr>
              <a:t>Вардугин</a:t>
            </a:r>
            <a:r>
              <a:rPr lang="ru-RU" b="1" dirty="0" smtClean="0">
                <a:solidFill>
                  <a:srgbClr val="00B0F0"/>
                </a:solidFill>
              </a:rPr>
              <a:t>, профессор </a:t>
            </a:r>
            <a:r>
              <a:rPr lang="ru-RU" b="1" dirty="0">
                <a:solidFill>
                  <a:srgbClr val="00B0F0"/>
                </a:solidFill>
              </a:rPr>
              <a:t>Л.С. </a:t>
            </a:r>
            <a:r>
              <a:rPr lang="ru-RU" b="1" dirty="0" smtClean="0">
                <a:solidFill>
                  <a:srgbClr val="00B0F0"/>
                </a:solidFill>
              </a:rPr>
              <a:t>Григорьева, профессор </a:t>
            </a:r>
            <a:r>
              <a:rPr lang="ru-RU" b="1" dirty="0">
                <a:solidFill>
                  <a:srgbClr val="00B0F0"/>
                </a:solidFill>
              </a:rPr>
              <a:t>А.А. </a:t>
            </a:r>
            <a:r>
              <a:rPr lang="ru-RU" b="1" dirty="0" smtClean="0">
                <a:solidFill>
                  <a:srgbClr val="00B0F0"/>
                </a:solidFill>
              </a:rPr>
              <a:t>Зверев </a:t>
            </a:r>
            <a:r>
              <a:rPr lang="ru-RU" b="1" dirty="0">
                <a:solidFill>
                  <a:srgbClr val="00B0F0"/>
                </a:solidFill>
              </a:rPr>
              <a:t>и </a:t>
            </a:r>
            <a:r>
              <a:rPr lang="ru-RU" b="1" dirty="0" smtClean="0">
                <a:solidFill>
                  <a:srgbClr val="00B0F0"/>
                </a:solidFill>
              </a:rPr>
              <a:t>многие другие </a:t>
            </a:r>
            <a:endParaRPr lang="ru-RU" b="1" dirty="0">
              <a:solidFill>
                <a:srgbClr val="00B0F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6724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B0F0"/>
                </a:solidFill>
              </a:rPr>
              <a:t/>
            </a:r>
            <a:br>
              <a:rPr lang="ru-RU" sz="3100" b="1" dirty="0" smtClean="0">
                <a:solidFill>
                  <a:srgbClr val="00B0F0"/>
                </a:solidFill>
              </a:rPr>
            </a:br>
            <a:r>
              <a:rPr lang="ru-RU" sz="3100" b="1" dirty="0" smtClean="0">
                <a:solidFill>
                  <a:srgbClr val="00B0F0"/>
                </a:solidFill>
              </a:rPr>
              <a:t/>
            </a:r>
            <a:br>
              <a:rPr lang="ru-RU" sz="3100" b="1" dirty="0" smtClean="0">
                <a:solidFill>
                  <a:srgbClr val="00B0F0"/>
                </a:solidFill>
              </a:rPr>
            </a:br>
            <a:r>
              <a:rPr lang="ru-RU" sz="4000" b="1" dirty="0" smtClean="0">
                <a:solidFill>
                  <a:srgbClr val="00B0F0"/>
                </a:solidFill>
              </a:rPr>
              <a:t>Марк </a:t>
            </a:r>
            <a:r>
              <a:rPr lang="ru-RU" sz="4000" b="1" dirty="0" err="1">
                <a:solidFill>
                  <a:srgbClr val="00B0F0"/>
                </a:solidFill>
              </a:rPr>
              <a:t>Шрад</a:t>
            </a:r>
            <a:r>
              <a:rPr lang="ru-RU" sz="4000" b="1" dirty="0">
                <a:solidFill>
                  <a:srgbClr val="00B0F0"/>
                </a:solidFill>
              </a:rPr>
              <a:t>. Водочная политика. Оксфорд, 2014. – 492 с.</a:t>
            </a:r>
            <a:br>
              <a:rPr lang="ru-RU" sz="4000" b="1" dirty="0">
                <a:solidFill>
                  <a:srgbClr val="00B0F0"/>
                </a:solidFill>
              </a:rPr>
            </a:br>
            <a:endParaRPr lang="ru-RU" sz="4000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544616"/>
          </a:xfrm>
        </p:spPr>
        <p:txBody>
          <a:bodyPr>
            <a:normAutofit/>
          </a:bodyPr>
          <a:lstStyle/>
          <a:p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1700808"/>
            <a:ext cx="936104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64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37301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Дегтярев Николай Трифонович (р. 25 января 1947 года)</a:t>
            </a:r>
            <a:r>
              <a:rPr lang="ru-RU" dirty="0"/>
              <a:t> </a:t>
            </a:r>
          </a:p>
        </p:txBody>
      </p:sp>
      <p:pic>
        <p:nvPicPr>
          <p:cNvPr id="4" name="Объект 3" descr="C:\Users\User\AppData\Local\Microsoft\Windows\Temporary Internet Files\Content.Word\ПОРТРЕТ МОЙ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0808"/>
            <a:ext cx="3672409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164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12168"/>
          </a:xfrm>
        </p:spPr>
        <p:txBody>
          <a:bodyPr/>
          <a:lstStyle/>
          <a:p>
            <a:r>
              <a:rPr lang="ru-RU" b="1" dirty="0">
                <a:solidFill>
                  <a:srgbClr val="00B0F0"/>
                </a:solidFill>
              </a:rPr>
              <a:t>Карпов Анатолий Михайлович (р. 23 марта 1950 года) </a:t>
            </a:r>
          </a:p>
        </p:txBody>
      </p:sp>
      <p:pic>
        <p:nvPicPr>
          <p:cNvPr id="4" name="Объект 3" descr="C:\Users\User\Pictures\foto na doc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56792"/>
            <a:ext cx="3960439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3124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856984" cy="1512168"/>
          </a:xfrm>
        </p:spPr>
        <p:txBody>
          <a:bodyPr/>
          <a:lstStyle/>
          <a:p>
            <a:r>
              <a:rPr lang="ru-RU" b="1" dirty="0">
                <a:solidFill>
                  <a:srgbClr val="00B0F0"/>
                </a:solidFill>
              </a:rPr>
              <a:t>Кривоногов Виктор Павлович (р. 21 ноября 1950 года)</a:t>
            </a:r>
          </a:p>
        </p:txBody>
      </p:sp>
      <p:pic>
        <p:nvPicPr>
          <p:cNvPr id="4" name="Объект 3" descr="портрет для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28800"/>
            <a:ext cx="4032448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9856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856984" cy="1512168"/>
          </a:xfrm>
        </p:spPr>
        <p:txBody>
          <a:bodyPr/>
          <a:lstStyle/>
          <a:p>
            <a:r>
              <a:rPr lang="ru-RU" b="1" dirty="0">
                <a:solidFill>
                  <a:srgbClr val="00B0F0"/>
                </a:solidFill>
              </a:rPr>
              <a:t>Разводовский Юрий Евгеньевич (р. 11 августа 1967 года)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462" y="1600200"/>
            <a:ext cx="4841076" cy="5141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03780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856984" cy="1512168"/>
          </a:xfrm>
        </p:spPr>
        <p:txBody>
          <a:bodyPr/>
          <a:lstStyle/>
          <a:p>
            <a:r>
              <a:rPr lang="ru-RU" b="1" dirty="0" err="1">
                <a:solidFill>
                  <a:srgbClr val="00B0F0"/>
                </a:solidFill>
              </a:rPr>
              <a:t>Фортова</a:t>
            </a:r>
            <a:r>
              <a:rPr lang="ru-RU" b="1" dirty="0">
                <a:solidFill>
                  <a:srgbClr val="00B0F0"/>
                </a:solidFill>
              </a:rPr>
              <a:t> Любовь Константиновна (р. 13 февраля 1957 года)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3952" y="1600200"/>
            <a:ext cx="5716096" cy="521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277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/>
          <a:lstStyle/>
          <a:p>
            <a:r>
              <a:rPr lang="ru-RU" b="1" dirty="0" err="1">
                <a:solidFill>
                  <a:srgbClr val="00B0F0"/>
                </a:solidFill>
                <a:cs typeface="Microsoft New Tai Lue" pitchFamily="34" charset="0"/>
              </a:rPr>
              <a:t>Губочкин</a:t>
            </a:r>
            <a:r>
              <a:rPr lang="ru-RU" b="1" dirty="0">
                <a:solidFill>
                  <a:srgbClr val="00B0F0"/>
                </a:solidFill>
                <a:cs typeface="Microsoft New Tai Lue" pitchFamily="34" charset="0"/>
              </a:rPr>
              <a:t> Петр Иванович (р. 19 мая 1953 года)</a:t>
            </a:r>
          </a:p>
        </p:txBody>
      </p:sp>
      <p:pic>
        <p:nvPicPr>
          <p:cNvPr id="4" name="Объект 3" descr="8cdef56910d280be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4752528" cy="5112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1276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556792"/>
          </a:xfrm>
        </p:spPr>
        <p:txBody>
          <a:bodyPr/>
          <a:lstStyle/>
          <a:p>
            <a:r>
              <a:rPr lang="ru-RU" b="1" dirty="0">
                <a:solidFill>
                  <a:srgbClr val="00B0F0"/>
                </a:solidFill>
              </a:rPr>
              <a:t>Январский Николай Владимирович (р. 21 декабря 1944 года)</a:t>
            </a:r>
          </a:p>
        </p:txBody>
      </p:sp>
      <p:pic>
        <p:nvPicPr>
          <p:cNvPr id="4" name="Объект 3" descr="http://cs4948.vk.me/u133991351/-6/x_e3f45d0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1700808"/>
            <a:ext cx="3672408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3468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556792"/>
          </a:xfrm>
        </p:spPr>
        <p:txBody>
          <a:bodyPr/>
          <a:lstStyle/>
          <a:p>
            <a:r>
              <a:rPr lang="ru-RU" b="1" dirty="0">
                <a:solidFill>
                  <a:srgbClr val="00B0F0"/>
                </a:solidFill>
                <a:cs typeface="Microsoft New Tai Lue" pitchFamily="34" charset="0"/>
              </a:rPr>
              <a:t>Григорий Григорьев (р. 23 декабря 1956 года) </a:t>
            </a:r>
          </a:p>
        </p:txBody>
      </p:sp>
      <p:pic>
        <p:nvPicPr>
          <p:cNvPr id="4" name="Объект 3" descr="C:\Users\Александр Николаевич\Documents\Сайт Академии\Наши лидеры - Григорьев, профессор (СПб)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28800"/>
            <a:ext cx="3384375" cy="5112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48932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556792"/>
          </a:xfrm>
        </p:spPr>
        <p:txBody>
          <a:bodyPr/>
          <a:lstStyle/>
          <a:p>
            <a:r>
              <a:rPr lang="ru-RU" b="1" dirty="0" err="1">
                <a:solidFill>
                  <a:srgbClr val="00B0F0"/>
                </a:solidFill>
                <a:cs typeface="Microsoft New Tai Lue" pitchFamily="34" charset="0"/>
              </a:rPr>
              <a:t>Афонин</a:t>
            </a:r>
            <a:r>
              <a:rPr lang="ru-RU" b="1" dirty="0">
                <a:solidFill>
                  <a:srgbClr val="00B0F0"/>
                </a:solidFill>
                <a:cs typeface="Microsoft New Tai Lue" pitchFamily="34" charset="0"/>
              </a:rPr>
              <a:t> Игорь Николаевич (р. 12 июня 1941 года)</a:t>
            </a:r>
          </a:p>
        </p:txBody>
      </p:sp>
      <p:pic>
        <p:nvPicPr>
          <p:cNvPr id="4" name="Объект 3" descr="http://zrenieostro.com/blog/wp-content/uploads/2013/02/Afonin_Igor_Nikolaevich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4896543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7401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84976" cy="1512168"/>
          </a:xfrm>
        </p:spPr>
        <p:txBody>
          <a:bodyPr/>
          <a:lstStyle/>
          <a:p>
            <a:r>
              <a:rPr lang="ru-RU" b="1" dirty="0" err="1">
                <a:solidFill>
                  <a:srgbClr val="00B0F0"/>
                </a:solidFill>
                <a:cs typeface="Microsoft New Tai Lue" pitchFamily="34" charset="0"/>
              </a:rPr>
              <a:t>Башарин</a:t>
            </a:r>
            <a:r>
              <a:rPr lang="ru-RU" b="1" dirty="0">
                <a:solidFill>
                  <a:srgbClr val="00B0F0"/>
                </a:solidFill>
                <a:cs typeface="Microsoft New Tai Lue" pitchFamily="34" charset="0"/>
              </a:rPr>
              <a:t> Карл Георгиевич (р. 2 июня 1942 года)</a:t>
            </a:r>
          </a:p>
        </p:txBody>
      </p:sp>
      <p:pic>
        <p:nvPicPr>
          <p:cNvPr id="4" name="Объект 3" descr="C:\Users\Александр Николаевич\AppData\Local\Microsoft\Windows\Temporary Internet Files\Content.Outlook\06UPKU95\фото КарлаБ 2014г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28800"/>
            <a:ext cx="4608512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112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0811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B0F0"/>
                </a:solidFill>
              </a:rPr>
              <a:t>Марк </a:t>
            </a:r>
            <a:r>
              <a:rPr lang="ru-RU" sz="2800" b="1" dirty="0" err="1">
                <a:solidFill>
                  <a:srgbClr val="00B0F0"/>
                </a:solidFill>
              </a:rPr>
              <a:t>Шрад</a:t>
            </a:r>
            <a:r>
              <a:rPr lang="ru-RU" sz="2800" b="1" dirty="0">
                <a:solidFill>
                  <a:srgbClr val="00B0F0"/>
                </a:solidFill>
              </a:rPr>
              <a:t>. Разбить машину по производству спиртных </a:t>
            </a:r>
            <a:r>
              <a:rPr lang="ru-RU" sz="2800" b="1" dirty="0" smtClean="0">
                <a:solidFill>
                  <a:srgbClr val="00B0F0"/>
                </a:solidFill>
              </a:rPr>
              <a:t>изделий. Оксфорд</a:t>
            </a:r>
            <a:r>
              <a:rPr lang="ru-RU" sz="2800" b="1" dirty="0">
                <a:solidFill>
                  <a:srgbClr val="00B0F0"/>
                </a:solidFill>
              </a:rPr>
              <a:t>, </a:t>
            </a:r>
            <a:r>
              <a:rPr lang="ru-RU" sz="2800" b="1" dirty="0" smtClean="0">
                <a:solidFill>
                  <a:srgbClr val="00B0F0"/>
                </a:solidFill>
              </a:rPr>
              <a:t>2021. </a:t>
            </a:r>
            <a:r>
              <a:rPr lang="ru-RU" sz="2800" b="1" dirty="0">
                <a:solidFill>
                  <a:srgbClr val="00B0F0"/>
                </a:solidFill>
              </a:rPr>
              <a:t>– </a:t>
            </a:r>
            <a:r>
              <a:rPr lang="ru-RU" sz="2800" b="1" dirty="0" smtClean="0">
                <a:solidFill>
                  <a:srgbClr val="00B0F0"/>
                </a:solidFill>
              </a:rPr>
              <a:t>725 </a:t>
            </a:r>
            <a:r>
              <a:rPr lang="ru-RU" sz="2800" b="1" dirty="0">
                <a:solidFill>
                  <a:srgbClr val="00B0F0"/>
                </a:solidFill>
              </a:rPr>
              <a:t>с.</a:t>
            </a:r>
            <a:br>
              <a:rPr lang="ru-RU" sz="2800" b="1" dirty="0">
                <a:solidFill>
                  <a:srgbClr val="00B0F0"/>
                </a:solidFill>
              </a:rPr>
            </a:br>
            <a:endParaRPr lang="ru-RU" sz="2800" b="1" dirty="0">
              <a:solidFill>
                <a:srgbClr val="00B0F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1529812"/>
            <a:ext cx="3384376" cy="513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006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151216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F0"/>
                </a:solidFill>
                <a:cs typeface="Microsoft New Tai Lue" pitchFamily="34" charset="0"/>
              </a:rPr>
              <a:t>Петрова Фаина Николаевна </a:t>
            </a:r>
            <a:r>
              <a:rPr lang="ru-RU" b="1" dirty="0" smtClean="0">
                <a:solidFill>
                  <a:srgbClr val="00B0F0"/>
                </a:solidFill>
                <a:cs typeface="Microsoft New Tai Lue" pitchFamily="34" charset="0"/>
              </a:rPr>
              <a:t>(</a:t>
            </a:r>
            <a:r>
              <a:rPr lang="ru-RU" b="1" dirty="0">
                <a:solidFill>
                  <a:srgbClr val="00B0F0"/>
                </a:solidFill>
                <a:cs typeface="Microsoft New Tai Lue" pitchFamily="34" charset="0"/>
              </a:rPr>
              <a:t>р. 13 февраля 1959 года)</a:t>
            </a:r>
          </a:p>
        </p:txBody>
      </p:sp>
      <p:pic>
        <p:nvPicPr>
          <p:cNvPr id="4" name="Объект 3" descr="Описание: MVC-709S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768752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55762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12168"/>
          </a:xfrm>
        </p:spPr>
        <p:txBody>
          <a:bodyPr/>
          <a:lstStyle/>
          <a:p>
            <a:r>
              <a:rPr lang="ru-RU" b="1" dirty="0">
                <a:solidFill>
                  <a:srgbClr val="00B0F0"/>
                </a:solidFill>
                <a:cs typeface="Microsoft New Tai Lue" pitchFamily="34" charset="0"/>
              </a:rPr>
              <a:t>Демин Андрей Константинович (р. 17 сентября 1956 года)</a:t>
            </a:r>
          </a:p>
        </p:txBody>
      </p:sp>
      <p:pic>
        <p:nvPicPr>
          <p:cNvPr id="4" name="Объект 3" descr="Демин Андрей Константинович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00808"/>
            <a:ext cx="3888432" cy="50405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7368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txBody>
          <a:bodyPr/>
          <a:lstStyle/>
          <a:p>
            <a:r>
              <a:rPr lang="ru-RU" b="1" dirty="0">
                <a:solidFill>
                  <a:srgbClr val="00B0F0"/>
                </a:solidFill>
                <a:cs typeface="Microsoft New Tai Lue" pitchFamily="34" charset="0"/>
              </a:rPr>
              <a:t>Мелехин Валерий Иванович (р. 6 мая 1953 года)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54709"/>
            <a:ext cx="3456384" cy="507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5000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12168"/>
          </a:xfrm>
        </p:spPr>
        <p:txBody>
          <a:bodyPr/>
          <a:lstStyle/>
          <a:p>
            <a:r>
              <a:rPr lang="ru-RU" b="1" dirty="0">
                <a:solidFill>
                  <a:srgbClr val="00B0F0"/>
                </a:solidFill>
                <a:cs typeface="Microsoft New Tai Lue" pitchFamily="34" charset="0"/>
              </a:rPr>
              <a:t>Толкачев Валентин Андреевич (р. 24 января 1940 года) </a:t>
            </a:r>
          </a:p>
        </p:txBody>
      </p:sp>
      <p:pic>
        <p:nvPicPr>
          <p:cNvPr id="4" name="Объект 3" descr="http://klub5rus.narod.ru/foto30a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1556792"/>
            <a:ext cx="3672408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09192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12168"/>
          </a:xfrm>
        </p:spPr>
        <p:txBody>
          <a:bodyPr/>
          <a:lstStyle/>
          <a:p>
            <a:r>
              <a:rPr lang="ru-RU" b="1" dirty="0">
                <a:solidFill>
                  <a:srgbClr val="00B0F0"/>
                </a:solidFill>
                <a:cs typeface="Microsoft New Tai Lue" pitchFamily="34" charset="0"/>
              </a:rPr>
              <a:t>Толкачев Николай Гаврилович (р. 8 июня 1955 года)</a:t>
            </a:r>
          </a:p>
        </p:txBody>
      </p:sp>
      <p:pic>
        <p:nvPicPr>
          <p:cNvPr id="4" name="Объект 3" descr="Описание: C:\Users\Александр Николаевич\Documents\Фото служебные\Толкачев Н.Г. портрет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" t="3333" r="4828" b="2083"/>
          <a:stretch>
            <a:fillRect/>
          </a:stretch>
        </p:blipFill>
        <p:spPr bwMode="auto">
          <a:xfrm>
            <a:off x="2699793" y="1772816"/>
            <a:ext cx="3384376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15609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12168"/>
          </a:xfrm>
        </p:spPr>
        <p:txBody>
          <a:bodyPr/>
          <a:lstStyle/>
          <a:p>
            <a:r>
              <a:rPr lang="ru-RU" b="1" dirty="0">
                <a:solidFill>
                  <a:srgbClr val="00B0F0"/>
                </a:solidFill>
                <a:cs typeface="Microsoft New Tai Lue" pitchFamily="34" charset="0"/>
              </a:rPr>
              <a:t>Фролов Вячеслав Вячеславович (р. 6 февраля 1947 года)</a:t>
            </a:r>
          </a:p>
        </p:txBody>
      </p:sp>
      <p:pic>
        <p:nvPicPr>
          <p:cNvPr id="4" name="Объект 3" descr="http://www.doktor-frolov.ru/images/img4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696744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65377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44016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00B0F0"/>
                </a:solidFill>
                <a:cs typeface="Microsoft New Tai Lue" pitchFamily="34" charset="0"/>
              </a:rPr>
              <a:t>Какунина</a:t>
            </a:r>
            <a:r>
              <a:rPr lang="ru-RU" b="1" dirty="0">
                <a:solidFill>
                  <a:srgbClr val="00B0F0"/>
                </a:solidFill>
                <a:cs typeface="Microsoft New Tai Lue" pitchFamily="34" charset="0"/>
              </a:rPr>
              <a:t> Елизавета Александровна (р. 4 июня 1941 года)</a:t>
            </a:r>
          </a:p>
        </p:txBody>
      </p:sp>
      <p:pic>
        <p:nvPicPr>
          <p:cNvPr id="4" name="irc_mi" descr="http://polden.info/sites/default/files/avatars/picture-2386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6696744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7602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856984" cy="1512168"/>
          </a:xfrm>
        </p:spPr>
        <p:txBody>
          <a:bodyPr/>
          <a:lstStyle/>
          <a:p>
            <a:r>
              <a:rPr lang="ru-RU" b="1" dirty="0">
                <a:solidFill>
                  <a:srgbClr val="00B0F0"/>
                </a:solidFill>
                <a:cs typeface="Microsoft New Tai Lue" pitchFamily="34" charset="0"/>
              </a:rPr>
              <a:t>Зайцев Сергей Николаевич (р. 12 октября 1960 года)</a:t>
            </a:r>
          </a:p>
        </p:txBody>
      </p:sp>
      <p:pic>
        <p:nvPicPr>
          <p:cNvPr id="4" name="Объект 3" descr="http://www.bibliapteka.ru/files/index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8800"/>
            <a:ext cx="4464496" cy="4968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22363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856984" cy="1512168"/>
          </a:xfrm>
        </p:spPr>
        <p:txBody>
          <a:bodyPr/>
          <a:lstStyle/>
          <a:p>
            <a:r>
              <a:rPr lang="ru-RU" b="1" dirty="0" err="1">
                <a:solidFill>
                  <a:srgbClr val="00B0F0"/>
                </a:solidFill>
                <a:cs typeface="Microsoft New Tai Lue" pitchFamily="34" charset="0"/>
              </a:rPr>
              <a:t>Вардугин</a:t>
            </a:r>
            <a:r>
              <a:rPr lang="ru-RU" b="1" dirty="0">
                <a:solidFill>
                  <a:srgbClr val="00B0F0"/>
                </a:solidFill>
                <a:cs typeface="Microsoft New Tai Lue" pitchFamily="34" charset="0"/>
              </a:rPr>
              <a:t> Владимир Ильич (р. 25 ноября 1955 года)</a:t>
            </a:r>
          </a:p>
        </p:txBody>
      </p:sp>
      <p:pic>
        <p:nvPicPr>
          <p:cNvPr id="4" name="cc-m-imagesubtitle-image-4944421412" descr="http://u.jimdo.com/www10/o/scb60cbbe3fa1d78c/img/i452d8a3b7012880f/1348979544/std/image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1628800"/>
            <a:ext cx="3672408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28944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155679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F0"/>
                </a:solidFill>
                <a:cs typeface="Microsoft New Tai Lue" pitchFamily="34" charset="0"/>
              </a:rPr>
              <a:t>Григорьева Людмила Спиридоновна (р. 7 июня 1938 года)</a:t>
            </a:r>
          </a:p>
        </p:txBody>
      </p:sp>
      <p:pic>
        <p:nvPicPr>
          <p:cNvPr id="4" name="Объект 3" descr="http://mayakarc.ru/media/mayakarc/000011_2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8" t="1192" r="13195" b="1"/>
          <a:stretch/>
        </p:blipFill>
        <p:spPr bwMode="auto">
          <a:xfrm>
            <a:off x="2886009" y="1600200"/>
            <a:ext cx="3371981" cy="51419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8166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Мартин </a:t>
            </a:r>
            <a:r>
              <a:rPr lang="ru-RU" b="1" dirty="0" err="1" smtClean="0">
                <a:solidFill>
                  <a:srgbClr val="00B0F0"/>
                </a:solidFill>
              </a:rPr>
              <a:t>Клевиц</a:t>
            </a:r>
            <a:r>
              <a:rPr lang="ru-RU" b="1" dirty="0" smtClean="0">
                <a:solidFill>
                  <a:srgbClr val="00B0F0"/>
                </a:solidFill>
              </a:rPr>
              <a:t>. </a:t>
            </a:r>
            <a:r>
              <a:rPr lang="ru-RU" b="1" dirty="0">
                <a:solidFill>
                  <a:srgbClr val="00B0F0"/>
                </a:solidFill>
              </a:rPr>
              <a:t>Орден </a:t>
            </a:r>
            <a:r>
              <a:rPr lang="ru-RU" b="1" dirty="0" smtClean="0">
                <a:solidFill>
                  <a:srgbClr val="00B0F0"/>
                </a:solidFill>
              </a:rPr>
              <a:t>добрых храмовников </a:t>
            </a:r>
            <a:r>
              <a:rPr lang="ru-RU" b="1" dirty="0">
                <a:solidFill>
                  <a:srgbClr val="00B0F0"/>
                </a:solidFill>
              </a:rPr>
              <a:t>Германии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30281"/>
            <a:ext cx="3600400" cy="531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558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F0"/>
                </a:solidFill>
                <a:cs typeface="Microsoft New Tai Lue" pitchFamily="34" charset="0"/>
              </a:rPr>
              <a:t>Зверев Александр Александрович (р. 1 июня 1946 года) 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7" y="1556792"/>
            <a:ext cx="338437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331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ru-RU" b="1" dirty="0" smtClean="0">
                <a:solidFill>
                  <a:srgbClr val="00B0F0"/>
                </a:solidFill>
                <a:cs typeface="Microsoft New Tai Lue" pitchFamily="34" charset="0"/>
              </a:rPr>
              <a:t>Научные поисковые системы</a:t>
            </a:r>
            <a:endParaRPr lang="ru-RU" b="1" dirty="0">
              <a:solidFill>
                <a:srgbClr val="00B0F0"/>
              </a:solidFill>
              <a:cs typeface="Microsoft New Tai Lue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544616"/>
          </a:xfrm>
        </p:spPr>
        <p:txBody>
          <a:bodyPr>
            <a:normAutofit fontScale="62500" lnSpcReduction="20000"/>
          </a:bodyPr>
          <a:lstStyle/>
          <a:p>
            <a:r>
              <a:rPr lang="ru-RU" sz="3400" b="1" dirty="0" smtClean="0">
                <a:hlinkClick r:id="rId2"/>
              </a:rPr>
              <a:t>www.refseek.com</a:t>
            </a:r>
            <a:r>
              <a:rPr lang="ru-RU" sz="3400" b="1" dirty="0" smtClean="0"/>
              <a:t>  </a:t>
            </a:r>
            <a:r>
              <a:rPr lang="ru-RU" sz="3400" b="1" dirty="0">
                <a:solidFill>
                  <a:srgbClr val="00B0F0"/>
                </a:solidFill>
              </a:rPr>
              <a:t>– поисковик по академическим ресурсам. Более миллиарда источников: энциклопедии, монографии, журналы.</a:t>
            </a:r>
          </a:p>
          <a:p>
            <a:r>
              <a:rPr lang="ru-RU" sz="3400" b="1" dirty="0" smtClean="0">
                <a:solidFill>
                  <a:srgbClr val="00B0F0"/>
                </a:solidFill>
                <a:hlinkClick r:id="rId3"/>
              </a:rPr>
              <a:t>www.worldcat.org</a:t>
            </a:r>
            <a:r>
              <a:rPr lang="ru-RU" sz="3400" b="1" dirty="0" smtClean="0">
                <a:solidFill>
                  <a:srgbClr val="00B0F0"/>
                </a:solidFill>
              </a:rPr>
              <a:t>  </a:t>
            </a:r>
            <a:r>
              <a:rPr lang="ru-RU" sz="3400" b="1" dirty="0">
                <a:solidFill>
                  <a:srgbClr val="00B0F0"/>
                </a:solidFill>
              </a:rPr>
              <a:t>– поиск по содержимому 20 тысяч мировых библиотек. Узнаете, где лежит ближайшая нужная вам редкая книга.</a:t>
            </a:r>
          </a:p>
          <a:p>
            <a:r>
              <a:rPr lang="ru-RU" sz="3400" b="1" dirty="0" smtClean="0">
                <a:solidFill>
                  <a:srgbClr val="00B0F0"/>
                </a:solidFill>
                <a:hlinkClick r:id="rId4"/>
              </a:rPr>
              <a:t>https</a:t>
            </a:r>
            <a:r>
              <a:rPr lang="ru-RU" sz="3400" b="1" dirty="0">
                <a:solidFill>
                  <a:srgbClr val="00B0F0"/>
                </a:solidFill>
                <a:hlinkClick r:id="rId4"/>
              </a:rPr>
              <a:t>://</a:t>
            </a:r>
            <a:r>
              <a:rPr lang="ru-RU" sz="3400" b="1" dirty="0" smtClean="0">
                <a:solidFill>
                  <a:srgbClr val="00B0F0"/>
                </a:solidFill>
                <a:hlinkClick r:id="rId4"/>
              </a:rPr>
              <a:t>link.springer.com</a:t>
            </a:r>
            <a:r>
              <a:rPr lang="ru-RU" sz="3400" b="1" dirty="0" smtClean="0">
                <a:solidFill>
                  <a:srgbClr val="00B0F0"/>
                </a:solidFill>
              </a:rPr>
              <a:t>   – </a:t>
            </a:r>
            <a:r>
              <a:rPr lang="ru-RU" sz="3400" b="1" dirty="0">
                <a:solidFill>
                  <a:srgbClr val="00B0F0"/>
                </a:solidFill>
              </a:rPr>
              <a:t>доступ к более чем 10 миллионам научных документов: книги, статьи, протоколы исследований.</a:t>
            </a:r>
          </a:p>
          <a:p>
            <a:r>
              <a:rPr lang="ru-RU" sz="3400" b="1" dirty="0" smtClean="0">
                <a:solidFill>
                  <a:srgbClr val="00B0F0"/>
                </a:solidFill>
                <a:hlinkClick r:id="rId5"/>
              </a:rPr>
              <a:t>www.bioline.org.br</a:t>
            </a:r>
            <a:r>
              <a:rPr lang="ru-RU" sz="3400" b="1" dirty="0" smtClean="0">
                <a:solidFill>
                  <a:srgbClr val="00B0F0"/>
                </a:solidFill>
              </a:rPr>
              <a:t>  </a:t>
            </a:r>
            <a:r>
              <a:rPr lang="ru-RU" sz="3400" b="1" dirty="0">
                <a:solidFill>
                  <a:srgbClr val="00B0F0"/>
                </a:solidFill>
              </a:rPr>
              <a:t>– библиотека научных журналов по </a:t>
            </a:r>
            <a:r>
              <a:rPr lang="ru-RU" sz="3400" b="1" dirty="0" err="1">
                <a:solidFill>
                  <a:srgbClr val="00B0F0"/>
                </a:solidFill>
              </a:rPr>
              <a:t>bioscience</a:t>
            </a:r>
            <a:r>
              <a:rPr lang="ru-RU" sz="3400" b="1" dirty="0">
                <a:solidFill>
                  <a:srgbClr val="00B0F0"/>
                </a:solidFill>
              </a:rPr>
              <a:t>, издаваемых в развивающихся странах.</a:t>
            </a:r>
          </a:p>
          <a:p>
            <a:r>
              <a:rPr lang="ru-RU" sz="3400" b="1" dirty="0" smtClean="0">
                <a:solidFill>
                  <a:srgbClr val="00B0F0"/>
                </a:solidFill>
                <a:hlinkClick r:id="rId6"/>
              </a:rPr>
              <a:t>http</a:t>
            </a:r>
            <a:r>
              <a:rPr lang="ru-RU" sz="3400" b="1" dirty="0">
                <a:solidFill>
                  <a:srgbClr val="00B0F0"/>
                </a:solidFill>
                <a:hlinkClick r:id="rId6"/>
              </a:rPr>
              <a:t>://</a:t>
            </a:r>
            <a:r>
              <a:rPr lang="ru-RU" sz="3400" b="1" dirty="0" smtClean="0">
                <a:solidFill>
                  <a:srgbClr val="00B0F0"/>
                </a:solidFill>
                <a:hlinkClick r:id="rId6"/>
              </a:rPr>
              <a:t>repec.org</a:t>
            </a:r>
            <a:r>
              <a:rPr lang="ru-RU" sz="3400" b="1" dirty="0" smtClean="0">
                <a:solidFill>
                  <a:srgbClr val="00B0F0"/>
                </a:solidFill>
              </a:rPr>
              <a:t>  – почти </a:t>
            </a:r>
            <a:r>
              <a:rPr lang="ru-RU" sz="3400" b="1" dirty="0">
                <a:solidFill>
                  <a:srgbClr val="00B0F0"/>
                </a:solidFill>
              </a:rPr>
              <a:t>4 </a:t>
            </a:r>
            <a:r>
              <a:rPr lang="ru-RU" sz="3400" b="1" dirty="0" smtClean="0">
                <a:solidFill>
                  <a:srgbClr val="00B0F0"/>
                </a:solidFill>
              </a:rPr>
              <a:t>миллиона </a:t>
            </a:r>
            <a:r>
              <a:rPr lang="ru-RU" sz="3400" b="1" dirty="0">
                <a:solidFill>
                  <a:srgbClr val="00B0F0"/>
                </a:solidFill>
              </a:rPr>
              <a:t>публикаций по экономике и смежным наукам.</a:t>
            </a:r>
          </a:p>
          <a:p>
            <a:r>
              <a:rPr lang="ru-RU" sz="3400" b="1" dirty="0" smtClean="0">
                <a:solidFill>
                  <a:srgbClr val="00B0F0"/>
                </a:solidFill>
                <a:hlinkClick r:id="rId7"/>
              </a:rPr>
              <a:t>www.science.gov</a:t>
            </a:r>
            <a:r>
              <a:rPr lang="ru-RU" sz="3400" b="1" dirty="0" smtClean="0">
                <a:solidFill>
                  <a:srgbClr val="00B0F0"/>
                </a:solidFill>
              </a:rPr>
              <a:t>  </a:t>
            </a:r>
            <a:r>
              <a:rPr lang="ru-RU" sz="3400" b="1" dirty="0">
                <a:solidFill>
                  <a:srgbClr val="00B0F0"/>
                </a:solidFill>
              </a:rPr>
              <a:t>– американский государственный поисковик по 2200+ научным сайтам. Индексируются более 200 миллионов статей.</a:t>
            </a:r>
          </a:p>
          <a:p>
            <a:r>
              <a:rPr lang="ru-RU" sz="3400" b="1" dirty="0" smtClean="0">
                <a:solidFill>
                  <a:srgbClr val="00B0F0"/>
                </a:solidFill>
                <a:hlinkClick r:id="rId8"/>
              </a:rPr>
              <a:t>www.pdfdrive.com</a:t>
            </a:r>
            <a:r>
              <a:rPr lang="ru-RU" sz="3400" b="1" dirty="0" smtClean="0">
                <a:solidFill>
                  <a:srgbClr val="00B0F0"/>
                </a:solidFill>
              </a:rPr>
              <a:t>  </a:t>
            </a:r>
            <a:r>
              <a:rPr lang="ru-RU" sz="3400" b="1" dirty="0">
                <a:solidFill>
                  <a:srgbClr val="00B0F0"/>
                </a:solidFill>
              </a:rPr>
              <a:t>– крупнейший сайт для бесплатного скачивания книг в формате PDF. Заявляют более 225 миллионов названий.</a:t>
            </a:r>
          </a:p>
          <a:p>
            <a:r>
              <a:rPr lang="ru-RU" sz="3400" b="1" dirty="0" smtClean="0">
                <a:solidFill>
                  <a:srgbClr val="00B0F0"/>
                </a:solidFill>
                <a:hlinkClick r:id="rId9"/>
              </a:rPr>
              <a:t>www.base-search.net</a:t>
            </a:r>
            <a:r>
              <a:rPr lang="ru-RU" sz="3400" b="1" dirty="0" smtClean="0">
                <a:solidFill>
                  <a:srgbClr val="00B0F0"/>
                </a:solidFill>
              </a:rPr>
              <a:t>  </a:t>
            </a:r>
            <a:r>
              <a:rPr lang="ru-RU" sz="3400" b="1" dirty="0">
                <a:solidFill>
                  <a:srgbClr val="00B0F0"/>
                </a:solidFill>
              </a:rPr>
              <a:t>– один из </a:t>
            </a:r>
            <a:r>
              <a:rPr lang="ru-RU" sz="3400" b="1" dirty="0" err="1">
                <a:solidFill>
                  <a:srgbClr val="00B0F0"/>
                </a:solidFill>
              </a:rPr>
              <a:t>мощнейних</a:t>
            </a:r>
            <a:r>
              <a:rPr lang="ru-RU" sz="3400" b="1" dirty="0">
                <a:solidFill>
                  <a:srgbClr val="00B0F0"/>
                </a:solidFill>
              </a:rPr>
              <a:t> поисковиков по текстам академических исследований. Более 100 миллионов научных документов, 70% из них бесплатны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20669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5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Маюров Александр Николаевич, доктор педагогических наук, профессор, академик, член Союза писателей России, президент Международной академии трезвости, 8-920-016-72-40; 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mayurov3@gmail.com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www.intacso.ru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515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Углов Ф.Г. Честный разговор… М.: АСТ, 2015. – 416 с.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48780"/>
            <a:ext cx="4131915" cy="5509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72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Углов Ф.Г. Большая книга хирурга. – М.: АСТ, 2019. – 1232 с.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639" y="1600200"/>
            <a:ext cx="3590721" cy="514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622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Углов Ф.Г. Архив хирурга. М.: АСТ, 2021. – 400 с.</a:t>
            </a:r>
            <a:endParaRPr lang="ru-RU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8" y="1600200"/>
            <a:ext cx="3444944" cy="52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81996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1849</Words>
  <Application>Microsoft Office PowerPoint</Application>
  <PresentationFormat>Экран (4:3)</PresentationFormat>
  <Paragraphs>116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Профессор А.Н. Маюров Наука в защиту трезвости</vt:lpstr>
      <vt:lpstr>Литература</vt:lpstr>
      <vt:lpstr>Современные авторы</vt:lpstr>
      <vt:lpstr>  Марк Шрад. Водочная политика. Оксфорд, 2014. – 492 с. </vt:lpstr>
      <vt:lpstr>Марк Шрад. Разбить машину по производству спиртных изделий. Оксфорд, 2021. – 725 с. </vt:lpstr>
      <vt:lpstr>Мартин Клевиц. Орден добрых храмовников Германии</vt:lpstr>
      <vt:lpstr>Углов Ф.Г. Честный разговор… М.: АСТ, 2015. – 416 с.</vt:lpstr>
      <vt:lpstr>Углов Ф.Г. Большая книга хирурга. – М.: АСТ, 2019. – 1232 с.</vt:lpstr>
      <vt:lpstr>Углов Ф.Г. Архив хирурга. М.: АСТ, 2021. – 400 с.</vt:lpstr>
      <vt:lpstr>Агалаков Д.В. Апостол народной трезвости. Михаил Дмитриевич Челышов. Самара: Самарское отделение литфонда, 2015. – 215 с.</vt:lpstr>
      <vt:lpstr>Вардугин В.И. Битва за трезвость. Саратовский фонд. Саратов, 2016. – 248 с.</vt:lpstr>
      <vt:lpstr>Маюров А.Н. Борьба с пьянством в России. М.: Институт русской цивилизации, 2016. – 880 с.</vt:lpstr>
      <vt:lpstr>Собриология. Наука об отрезвлении общества. /Под ред. проф. А.Н. Маюрова. Изд. 3-е доп. и исправл. М.: Концептуал, 2013. – 480 с.</vt:lpstr>
      <vt:lpstr>Маюров А.Н. Антиалкогольное воспитание. М.: Просвещение, 1987. – 189 с.</vt:lpstr>
      <vt:lpstr>Маюров А.Н. История трезвеннического движения в нашем Отечестве. Германия: LAMBERT, 2018. - 1350 с.</vt:lpstr>
      <vt:lpstr>Маюров А.Н. Алкогольно-наркотический геноцид России. М.: Международная академия прогноза, 2006. – 153 с.</vt:lpstr>
      <vt:lpstr> Основы собриологии: лекции по антинаркотическому воспитанию / под ред. Проф. А.Н. Маюрова. М., 2003 – 198 с. </vt:lpstr>
      <vt:lpstr>Наука — область человеческой деятельности, направленная на выработку и систематизацию объективных знаний о действительности.</vt:lpstr>
      <vt:lpstr>Основные признаки науки</vt:lpstr>
      <vt:lpstr>Ведущие научные дисциплины в защиту трезвости</vt:lpstr>
      <vt:lpstr>Отраслевые научные дисциплины</vt:lpstr>
      <vt:lpstr>Отраслевые научные дисциплины</vt:lpstr>
      <vt:lpstr>Отраслевые научные дисциплины</vt:lpstr>
      <vt:lpstr>Исследователи трезвости</vt:lpstr>
      <vt:lpstr>Удовенко Николай Иванович (р. 16 декабря 1925 года) </vt:lpstr>
      <vt:lpstr>Энтин Геннадий Михайлович (9 февраля 1924 года – 22 февраля 2007 года)</vt:lpstr>
      <vt:lpstr>Стрельчук Иван Васильевич (26 ноября 1901 года – 30 марта 1991 года)</vt:lpstr>
      <vt:lpstr>Рязанцев Виталий Александрович (22 июня 1929 года – 12 августа 2003 года)</vt:lpstr>
      <vt:lpstr>Дудочкин Петр Петрович (17(30) октября 1915 года – 4 февраля 2000 года)</vt:lpstr>
      <vt:lpstr>Машовец Николай Петрович (6 июля 1947 года – 14 мая 2008 года)</vt:lpstr>
      <vt:lpstr>Красноносов Игорь Александрович (8 ноября 1923 года – 6 марта 1999 года)</vt:lpstr>
      <vt:lpstr>Корченов Владимир Васильевич (24 июня 1949 год – 29 марта 2012 года)</vt:lpstr>
      <vt:lpstr>Колесов Дмитрий Васильевич (24 апреля 1936 года - 17 апреля 2007 года) </vt:lpstr>
      <vt:lpstr>Бестужев-Лада Игорь Васильевич (р. 12 января 1927 года - 6 декабря 2015 года)</vt:lpstr>
      <vt:lpstr>Якушев Александр Николаевич (14 марта 1952 года – 5 октября 2018 года)</vt:lpstr>
      <vt:lpstr>Жданов Степан Иванович (12 июня 1926 года – 23 июня 1996 года)</vt:lpstr>
      <vt:lpstr>Искаков Борис Иванович (14 ноября 1934 года – 26 сентября 2016 года)</vt:lpstr>
      <vt:lpstr>Загоруйко Николай Григорьевич (28 января 1931 года - 7 января 2015 года)</vt:lpstr>
      <vt:lpstr>Современный отряд ученых-трезвенников </vt:lpstr>
      <vt:lpstr>Дегтярев Николай Трифонович (р. 25 января 1947 года) </vt:lpstr>
      <vt:lpstr>Карпов Анатолий Михайлович (р. 23 марта 1950 года) </vt:lpstr>
      <vt:lpstr>Кривоногов Виктор Павлович (р. 21 ноября 1950 года)</vt:lpstr>
      <vt:lpstr>Разводовский Юрий Евгеньевич (р. 11 августа 1967 года)</vt:lpstr>
      <vt:lpstr>Фортова Любовь Константиновна (р. 13 февраля 1957 года)</vt:lpstr>
      <vt:lpstr>Губочкин Петр Иванович (р. 19 мая 1953 года)</vt:lpstr>
      <vt:lpstr>Январский Николай Владимирович (р. 21 декабря 1944 года)</vt:lpstr>
      <vt:lpstr>Григорий Григорьев (р. 23 декабря 1956 года) </vt:lpstr>
      <vt:lpstr>Афонин Игорь Николаевич (р. 12 июня 1941 года)</vt:lpstr>
      <vt:lpstr>Башарин Карл Георгиевич (р. 2 июня 1942 года)</vt:lpstr>
      <vt:lpstr>Петрова Фаина Николаевна (р. 13 февраля 1959 года)</vt:lpstr>
      <vt:lpstr>Демин Андрей Константинович (р. 17 сентября 1956 года)</vt:lpstr>
      <vt:lpstr>Мелехин Валерий Иванович (р. 6 мая 1953 года)</vt:lpstr>
      <vt:lpstr>Толкачев Валентин Андреевич (р. 24 января 1940 года) </vt:lpstr>
      <vt:lpstr>Толкачев Николай Гаврилович (р. 8 июня 1955 года)</vt:lpstr>
      <vt:lpstr>Фролов Вячеслав Вячеславович (р. 6 февраля 1947 года)</vt:lpstr>
      <vt:lpstr>Какунина Елизавета Александровна (р. 4 июня 1941 года)</vt:lpstr>
      <vt:lpstr>Зайцев Сергей Николаевич (р. 12 октября 1960 года)</vt:lpstr>
      <vt:lpstr>Вардугин Владимир Ильич (р. 25 ноября 1955 года)</vt:lpstr>
      <vt:lpstr>Григорьева Людмила Спиридоновна (р. 7 июня 1938 года)</vt:lpstr>
      <vt:lpstr>Зверев Александр Александрович (р. 1 июня 1946 года) </vt:lpstr>
      <vt:lpstr>Научные поисковые системы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Профессор А.Н. Маюров Наука в защиту трезвости</dc:title>
  <dc:creator>User</dc:creator>
  <cp:lastModifiedBy>User</cp:lastModifiedBy>
  <cp:revision>79</cp:revision>
  <dcterms:created xsi:type="dcterms:W3CDTF">2022-01-30T14:34:58Z</dcterms:created>
  <dcterms:modified xsi:type="dcterms:W3CDTF">2022-02-19T07:04:07Z</dcterms:modified>
</cp:coreProperties>
</file>