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87C62-A5DE-4387-97B7-56DD4FA4D5C8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DD190-B283-4A7E-A6E8-78BF873DC3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201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87C62-A5DE-4387-97B7-56DD4FA4D5C8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DD190-B283-4A7E-A6E8-78BF873DC3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087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87C62-A5DE-4387-97B7-56DD4FA4D5C8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DD190-B283-4A7E-A6E8-78BF873DC3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63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87C62-A5DE-4387-97B7-56DD4FA4D5C8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DD190-B283-4A7E-A6E8-78BF873DC3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934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87C62-A5DE-4387-97B7-56DD4FA4D5C8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DD190-B283-4A7E-A6E8-78BF873DC3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523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87C62-A5DE-4387-97B7-56DD4FA4D5C8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DD190-B283-4A7E-A6E8-78BF873DC3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07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87C62-A5DE-4387-97B7-56DD4FA4D5C8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DD190-B283-4A7E-A6E8-78BF873DC3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267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87C62-A5DE-4387-97B7-56DD4FA4D5C8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DD190-B283-4A7E-A6E8-78BF873DC3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936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87C62-A5DE-4387-97B7-56DD4FA4D5C8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DD190-B283-4A7E-A6E8-78BF873DC3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680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87C62-A5DE-4387-97B7-56DD4FA4D5C8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DD190-B283-4A7E-A6E8-78BF873DC3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938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87C62-A5DE-4387-97B7-56DD4FA4D5C8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DD190-B283-4A7E-A6E8-78BF873DC3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803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87C62-A5DE-4387-97B7-56DD4FA4D5C8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DD190-B283-4A7E-A6E8-78BF873DC3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941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nacada.ksu.edu/Community/Regions.aspx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midwesternpsych.org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asam.org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mailto:juljab@yandex.ru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guttempler.de/home/veranstaltungen/event/13139-gbw-bundesverbandstag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psychiatr.ru/events/624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eecaac2018.org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apsa.org.ar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rimon.in.ua/psyconference/2018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controversiasbarcelona.org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optimalist.by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iogt.se/event/alkoholpolitik-avancerad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mailto:sibban.andersson@nsf.scout.se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ncchc.org/upcoming-conferences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optimalist.by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aa.org/pages/en_US/aa-general-service-board-calendars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thenationalcouncil.org/events-and-training/conference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usjt.com/Conferences/2018/16th-National-Conference-on-Adolescents-and-Young-Adults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nationaltasc.org/annualconference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painmed.org/annualmeeting/main.aspx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governorsinstitute.org/addiction-medicine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vendome.swoogo.com/2018-rx-summit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mailto:faska55@mail.ru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sibzdrava.org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pacertboard.org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guttempler.de/home/veranstaltungen/event/6744-bundesausschuss-sitzung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mailto:basol2000@mail.ru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foundationsevents.com/innovations-in-recovery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erpsiquis.com/" TargetMode="External"/><Relationship Id="rId2" Type="http://schemas.openxmlformats.org/officeDocument/2006/relationships/hyperlink" Target="mailto:pmoreno@psiquiatria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://www.psiquiatria.com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ispn-psych.org/html/conferences.htm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341181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График трезвеннических мероприятий в апреле 2018 года</a:t>
            </a:r>
            <a:endParaRPr lang="ru-RU" sz="5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3470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9108504" cy="151216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Национальная конференция по зависимостям региона Великих озер США</a:t>
            </a:r>
            <a:br>
              <a:rPr lang="ru-RU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11-13 апреля 2018 года, </a:t>
            </a:r>
            <a:r>
              <a:rPr lang="ru-RU" sz="28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Колумбус</a:t>
            </a:r>
            <a: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США</a:t>
            </a:r>
            <a:b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http://www.nacada.ksu.edu/Community/Regions.aspx</a:t>
            </a:r>
            <a:r>
              <a:rPr lang="ru-RU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279" y="1628801"/>
            <a:ext cx="7163286" cy="5229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0635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51216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90-е Годовое собрание психологической ассоциации США</a:t>
            </a:r>
            <a:br>
              <a:rPr lang="ru-RU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12-14 апреля 2018 года, Чикаго, Иллинойс, США</a:t>
            </a:r>
            <a:r>
              <a:rPr lang="ru-RU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http://www.midwesternpsych.org/</a:t>
            </a:r>
            <a:r>
              <a:rPr lang="ru-RU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51411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19263"/>
            <a:ext cx="8788385" cy="4674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606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Ежегодная конференция психиатров и наркологов США (АSАМ)</a:t>
            </a:r>
            <a:br>
              <a:rPr lang="ru-RU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12-15 апреля 2018 года, Сан-Диего, Калифорния, США</a:t>
            </a:r>
            <a:b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https://www.asam.org/</a:t>
            </a:r>
            <a:r>
              <a:rPr lang="ru-RU" sz="2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2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772816"/>
            <a:ext cx="4762500" cy="47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916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51216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IV Хорватско-Российский международный конгресс по психиатрии, наркологии и психотерапии</a:t>
            </a:r>
            <a:b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13-15 апреля 2018 года, </a:t>
            </a:r>
            <a:r>
              <a:rPr lang="ru-RU" sz="28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Опатия</a:t>
            </a:r>
            <a: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Хорватия</a:t>
            </a:r>
            <a:b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д.м.н. </a:t>
            </a:r>
            <a:r>
              <a:rPr lang="ru-RU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Барыльник</a:t>
            </a:r>
            <a:r>
              <a:rPr lang="ru-RU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Юлия Борисовна, 8 (8452) 39-28-58, </a:t>
            </a:r>
            <a:r>
              <a:rPr lang="ru-RU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juljab@yandex.ru</a:t>
            </a:r>
            <a:r>
              <a:rPr lang="ru-RU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66938"/>
            <a:ext cx="8741375" cy="38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9504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Общее собрание трезвенников Германии с участием членов национальных ассоциаций.</a:t>
            </a:r>
            <a:br>
              <a:rPr lang="ru-RU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13-15 апреля 2018 </a:t>
            </a:r>
            <a: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года, </a:t>
            </a:r>
            <a:r>
              <a:rPr lang="ru-RU" sz="28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Ноуа</a:t>
            </a:r>
            <a: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Германия</a:t>
            </a:r>
            <a:b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www.guttempler.de/home/veranstaltungen/event/13139-gbw-bundesverbandstag</a:t>
            </a:r>
            <a:r>
              <a:rPr lang="ru-RU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9036496" cy="51411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22" y="2564904"/>
            <a:ext cx="8619357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9160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44624"/>
            <a:ext cx="9108504" cy="1512168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4-я Костромская Всероссийская школа молодых ученых и специалистов в области психического здоровья</a:t>
            </a:r>
            <a:br>
              <a:rPr lang="ru-RU" sz="27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16-20 апреля 2018 </a:t>
            </a:r>
            <a:r>
              <a:rPr lang="ru-RU" sz="2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года, Кострома, Россия</a:t>
            </a:r>
            <a:r>
              <a:rPr lang="ru-RU" sz="3200" dirty="0" smtClean="0">
                <a:solidFill>
                  <a:srgbClr val="00B0F0"/>
                </a:solidFill>
              </a:rPr>
              <a:t/>
            </a:r>
            <a:br>
              <a:rPr lang="ru-RU" sz="3200" dirty="0" smtClean="0">
                <a:solidFill>
                  <a:srgbClr val="00B0F0"/>
                </a:solidFill>
              </a:rPr>
            </a:br>
            <a:r>
              <a:rPr lang="en-US" sz="2000" dirty="0">
                <a:solidFill>
                  <a:srgbClr val="00B0F0"/>
                </a:solidFill>
                <a:hlinkClick r:id="rId2"/>
              </a:rPr>
              <a:t>http://</a:t>
            </a:r>
            <a:r>
              <a:rPr lang="en-US" sz="2000" dirty="0" smtClean="0">
                <a:solidFill>
                  <a:srgbClr val="00B0F0"/>
                </a:solidFill>
                <a:hlinkClick r:id="rId2"/>
              </a:rPr>
              <a:t>psychiatr.ru/events/624</a:t>
            </a:r>
            <a:r>
              <a:rPr lang="ru-RU" sz="2000" dirty="0" smtClean="0">
                <a:solidFill>
                  <a:srgbClr val="00B0F0"/>
                </a:solidFill>
              </a:rPr>
              <a:t> </a:t>
            </a:r>
            <a:endParaRPr lang="ru-RU" sz="2000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85924"/>
            <a:ext cx="6360701" cy="4911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686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512168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VI </a:t>
            </a:r>
            <a:r>
              <a:rPr lang="ru-RU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Международная конференция </a:t>
            </a:r>
            <a:r>
              <a:rPr lang="ru-RU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по ВИЧ/СПИДу</a:t>
            </a:r>
            <a:br>
              <a:rPr lang="ru-RU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18-20 апреля 2018 </a:t>
            </a:r>
            <a:r>
              <a:rPr lang="ru-RU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года, Москва, Россия</a:t>
            </a:r>
            <a:br>
              <a:rPr lang="ru-RU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http://www.eecaac2018.org</a:t>
            </a:r>
            <a:r>
              <a:rPr lang="en-US" sz="2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r>
              <a:rPr lang="ru-RU" sz="2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2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70" y="2900363"/>
            <a:ext cx="8695984" cy="1608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94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296144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ХХХІІІ Аргентинский конгресс по психиатрии</a:t>
            </a:r>
            <a:r>
              <a:rPr lang="ru-RU" sz="31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18-21 апреля 2018 </a:t>
            </a:r>
            <a:r>
              <a:rPr lang="ru-RU" sz="31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года, </a:t>
            </a:r>
            <a:r>
              <a:rPr lang="ru-RU" sz="31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Мар</a:t>
            </a:r>
            <a:r>
              <a:rPr lang="ru-RU" sz="31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1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дель</a:t>
            </a:r>
            <a:r>
              <a:rPr lang="ru-RU" sz="31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-плата, Аргентина</a:t>
            </a:r>
            <a:r>
              <a:rPr lang="ru-RU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Д-р Хуан </a:t>
            </a:r>
            <a:r>
              <a:rPr lang="ru-RU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Кристобаль</a:t>
            </a:r>
            <a:r>
              <a:rPr lang="ru-RU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Тенсони</a:t>
            </a:r>
            <a:r>
              <a:rPr lang="ru-RU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www.apsa.org.ar</a:t>
            </a:r>
            <a:r>
              <a:rPr lang="ru-RU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484784"/>
            <a:ext cx="8928992" cy="525658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67599"/>
            <a:ext cx="8838426" cy="3279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06750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Годовое собрание Ассоциации психиатрии Украины</a:t>
            </a:r>
            <a:br>
              <a:rPr lang="ru-RU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19-20 апреля 2018 </a:t>
            </a:r>
            <a:r>
              <a:rPr lang="ru-RU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года, Киев, Украина</a:t>
            </a:r>
            <a:br>
              <a:rPr lang="ru-RU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www.rimon.in.ua/psyconference/2018</a:t>
            </a:r>
            <a:r>
              <a:rPr lang="en-US" sz="2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r>
              <a:rPr lang="ru-RU" sz="2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2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104" y="1844824"/>
            <a:ext cx="6191250" cy="414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4285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0"/>
            <a:ext cx="9108504" cy="1556792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25-й Международный симпозиум по противоречиям в психиатрии</a:t>
            </a:r>
            <a:r>
              <a:rPr lang="ru-RU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19-21 апреля 2018 года, Барселона, </a:t>
            </a:r>
            <a: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Испания</a:t>
            </a:r>
            <a:r>
              <a:rPr lang="ru-RU" sz="2800" b="1" dirty="0" smtClean="0">
                <a:solidFill>
                  <a:srgbClr val="00B0F0"/>
                </a:solidFill>
              </a:rPr>
              <a:t/>
            </a:r>
            <a:br>
              <a:rPr lang="ru-RU" sz="2800" b="1" dirty="0" smtClean="0">
                <a:solidFill>
                  <a:srgbClr val="00B0F0"/>
                </a:solidFill>
              </a:rPr>
            </a:br>
            <a:r>
              <a:rPr lang="en-US" sz="2000" b="1" dirty="0">
                <a:solidFill>
                  <a:srgbClr val="00B0F0"/>
                </a:solidFill>
                <a:hlinkClick r:id="rId2"/>
              </a:rPr>
              <a:t>http://www.controversiasbarcelona.org</a:t>
            </a:r>
            <a:r>
              <a:rPr lang="en-US" sz="2000" b="1" dirty="0" smtClean="0">
                <a:solidFill>
                  <a:srgbClr val="00B0F0"/>
                </a:solidFill>
                <a:hlinkClick r:id="rId2"/>
              </a:rPr>
              <a:t>/</a:t>
            </a:r>
            <a:r>
              <a:rPr lang="ru-RU" sz="2000" b="1" dirty="0" smtClean="0">
                <a:solidFill>
                  <a:srgbClr val="00B0F0"/>
                </a:solidFill>
              </a:rPr>
              <a:t> </a:t>
            </a:r>
            <a:endParaRPr lang="ru-RU" sz="2000" b="1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4"/>
            <a:ext cx="9127521" cy="1483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8264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0080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21-й слет трезвенников</a:t>
            </a:r>
            <a:br>
              <a:rPr lang="ru-RU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Беларуси «Открытие летнего сезона»</a:t>
            </a:r>
            <a:br>
              <a:rPr lang="ru-RU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 апреля 2018 года, </a:t>
            </a:r>
            <a:r>
              <a:rPr lang="ru-RU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инская область</a:t>
            </a:r>
            <a:br>
              <a:rPr lang="ru-RU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www.optimalist.by</a:t>
            </a:r>
            <a: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 descr="http://klub5rus.narod.ru/foto30a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916832"/>
            <a:ext cx="3600400" cy="47525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6522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Обучающий курс: «Антиалкогольная политика, дополнительные шаги (Шаг 2)»</a:t>
            </a:r>
            <a:br>
              <a:rPr lang="ru-RU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20-22 апреля 2018 года, Стокгольм, </a:t>
            </a:r>
            <a: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Швеция</a:t>
            </a:r>
            <a:b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dirty="0">
                <a:hlinkClick r:id="rId2"/>
              </a:rPr>
              <a:t>http://iogt.se/event/alkoholpolitik-avancerad</a:t>
            </a:r>
            <a:r>
              <a:rPr lang="en-US" sz="2000" dirty="0" smtClean="0">
                <a:hlinkClick r:id="rId2"/>
              </a:rPr>
              <a:t>/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6768752" cy="5076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2517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Международный трезвеннический слет скаутов «Синий рассвет авантюристов»</a:t>
            </a:r>
            <a:br>
              <a:rPr lang="ru-RU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20-21 апреля 2018 </a:t>
            </a:r>
            <a: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года, </a:t>
            </a:r>
            <a:r>
              <a:rPr lang="ru-RU" sz="28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Шевде</a:t>
            </a:r>
            <a:r>
              <a:rPr lang="ru-RU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Швеция</a:t>
            </a:r>
            <a:br>
              <a:rPr lang="ru-RU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Сиббан</a:t>
            </a:r>
            <a:r>
              <a:rPr lang="ru-RU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Андерссон</a:t>
            </a:r>
            <a:r>
              <a:rPr lang="ru-RU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; тел. 0768-615951; </a:t>
            </a:r>
            <a:r>
              <a:rPr lang="ru-RU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sibban.andersson@nsf.scout.se</a:t>
            </a:r>
            <a:r>
              <a:rPr lang="ru-RU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51411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79394"/>
            <a:ext cx="7545749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8236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Весенняя конференция Национальной комиссии по делам исправительных учреждений здравоохранения </a:t>
            </a:r>
            <a:br>
              <a:rPr lang="ru-RU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21-24 апреля 2018 года, Миннеаполис, Миннесота, </a:t>
            </a:r>
            <a: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США</a:t>
            </a:r>
            <a:b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</a:t>
            </a:r>
            <a:r>
              <a:rPr lang="en-US" sz="2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www.ncchc.org/upcoming-conferences</a:t>
            </a:r>
            <a:r>
              <a:rPr lang="ru-RU" sz="2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2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24" y="1628800"/>
            <a:ext cx="9213554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3769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0"/>
            <a:ext cx="9108504" cy="1556792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Пеший поход </a:t>
            </a:r>
            <a:r>
              <a:rPr lang="ru-RU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трезвенников Беларуси </a:t>
            </a:r>
            <a:r>
              <a:rPr lang="ru-RU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– 60 км.</a:t>
            </a:r>
            <a:br>
              <a:rPr lang="ru-RU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22 апреля 2018 года, Минская </a:t>
            </a:r>
            <a:r>
              <a:rPr lang="ru-RU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кольцевая дорога</a:t>
            </a:r>
            <a:r>
              <a:rPr lang="ru-RU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www.optimalist.by</a:t>
            </a:r>
            <a:r>
              <a:rPr lang="ru-RU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53320"/>
            <a:ext cx="6702312" cy="502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14101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Генеральная конференция АА по обслуживанию</a:t>
            </a:r>
            <a:br>
              <a:rPr lang="ru-RU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22-28 апреля 2018 </a:t>
            </a:r>
            <a: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года, Нью-Йорк, США</a:t>
            </a:r>
            <a:b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</a:t>
            </a:r>
            <a:r>
              <a:rPr lang="en-US" sz="2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www.aa.org/pages/en_US/aa-general-service-board-calendars</a:t>
            </a:r>
            <a:r>
              <a:rPr lang="ru-RU" sz="2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2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9001000" cy="51411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03422"/>
            <a:ext cx="4729950" cy="45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2432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Конференция Национального совета по вопросам психического здоровья </a:t>
            </a:r>
            <a:br>
              <a:rPr lang="ru-RU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23-25 апреля 2018 года, Вашингтон, </a:t>
            </a:r>
            <a: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США</a:t>
            </a:r>
            <a:b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200" dirty="0">
                <a:hlinkClick r:id="rId2"/>
              </a:rPr>
              <a:t>http://www.thenationalcouncil.org/events-and-training/conference</a:t>
            </a:r>
            <a:r>
              <a:rPr lang="en-US" sz="2200" dirty="0" smtClean="0">
                <a:hlinkClick r:id="rId2"/>
              </a:rPr>
              <a:t>/</a:t>
            </a:r>
            <a:r>
              <a:rPr lang="ru-RU" sz="2200" dirty="0" smtClean="0"/>
              <a:t> </a:t>
            </a: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12" y="1628800"/>
            <a:ext cx="7892211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28352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9108504" cy="1512168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16-я Национальная конференции по проблемам подростков и юношества</a:t>
            </a:r>
            <a:br>
              <a:rPr lang="ru-RU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25-27 апреля 2018 </a:t>
            </a:r>
            <a: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  <a:r>
              <a:rPr lang="ru-RU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Лас-Вегас, Невада, </a:t>
            </a:r>
            <a: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США</a:t>
            </a:r>
            <a:b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https://www.usjt.com/Conferences/2018/16th-National-Conference-on-Adolescents-and-Young-Adults</a:t>
            </a:r>
            <a:r>
              <a:rPr lang="en-US" sz="1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19" y="1814513"/>
            <a:ext cx="9077841" cy="384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06435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24-я ежегодная национальная конференция по наркотикам, преступности и избавлению (TASC)</a:t>
            </a:r>
            <a:br>
              <a:rPr lang="ru-RU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25-27 апреля 2018 года, Санкт-Петербург, Флорида, </a:t>
            </a:r>
            <a:r>
              <a:rPr lang="ru-RU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США</a:t>
            </a:r>
            <a:br>
              <a:rPr lang="ru-RU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http://nationaltasc.org/annualconference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r>
              <a:rPr lang="ru-RU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43063"/>
            <a:ext cx="7848872" cy="523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6524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0"/>
            <a:ext cx="9180512" cy="1556792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34-я Конференция Американской академии медицины боли (AAPM)</a:t>
            </a:r>
            <a:br>
              <a:rPr lang="ru-RU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25-28 апреля 2018 года, Ванкувер, Британская Колумбия, </a:t>
            </a:r>
            <a:r>
              <a:rPr lang="ru-RU" sz="27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Канада</a:t>
            </a:r>
            <a:br>
              <a:rPr lang="ru-RU" sz="27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</a:t>
            </a:r>
            <a:r>
              <a:rPr lang="en-US" sz="2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www.painmed.org/annualmeeting/main.aspx</a:t>
            </a:r>
            <a:r>
              <a:rPr lang="ru-RU" sz="2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2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1600200"/>
            <a:ext cx="9108504" cy="521317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56" y="2118484"/>
            <a:ext cx="8747532" cy="2024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7631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9036496" cy="1512168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Конференция по наркологии</a:t>
            </a:r>
            <a:br>
              <a:rPr lang="ru-RU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26-28 апреля 2018 года, </a:t>
            </a:r>
            <a:r>
              <a:rPr lang="ru-RU" sz="27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Эшвилл</a:t>
            </a:r>
            <a:r>
              <a:rPr lang="ru-RU" sz="27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Северная Каролина, </a:t>
            </a:r>
            <a:r>
              <a:rPr lang="ru-RU" sz="27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США</a:t>
            </a:r>
            <a:br>
              <a:rPr lang="ru-RU" sz="27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http://governorsinstitute.org/addiction-medicine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r>
              <a:rPr lang="ru-RU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6289"/>
            <a:ext cx="6724095" cy="5043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6673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0"/>
            <a:ext cx="9108504" cy="155679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Ежегодная конференция по изучению опиоидных кризисов</a:t>
            </a:r>
            <a:br>
              <a:rPr lang="ru-RU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2-5 апреля 2018 года, Атланта, США</a:t>
            </a:r>
            <a:br>
              <a:rPr lang="ru-RU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https://vendome.swoogo.com/2018-rx-summit</a:t>
            </a:r>
            <a:r>
              <a:rPr lang="ru-RU" sz="2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2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964488" cy="5213176"/>
          </a:xfrm>
        </p:spPr>
        <p:txBody>
          <a:bodyPr>
            <a:normAutofit/>
          </a:bodyPr>
          <a:lstStyle/>
          <a:p>
            <a:r>
              <a:rPr lang="ru-RU" sz="1800" dirty="0" err="1" smtClean="0"/>
              <a:t>Фрэнсис</a:t>
            </a:r>
            <a:r>
              <a:rPr lang="ru-RU" sz="1800" dirty="0" smtClean="0"/>
              <a:t> Коллинз, доктор медицинских наук, </a:t>
            </a:r>
            <a:r>
              <a:rPr lang="ru-RU" sz="1800" dirty="0" err="1" smtClean="0"/>
              <a:t>PhD</a:t>
            </a:r>
            <a:r>
              <a:rPr lang="ru-RU" sz="1800" dirty="0" smtClean="0"/>
              <a:t>, директор Национального института здравоохранения США (NIH)</a:t>
            </a:r>
            <a:endParaRPr lang="ru-RU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348880"/>
            <a:ext cx="3411426" cy="4296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00247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9108504" cy="1512168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30-летие Нижнекамского </a:t>
            </a:r>
            <a:r>
              <a:rPr lang="ru-RU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оптималиста</a:t>
            </a:r>
            <a:r>
              <a:rPr lang="ru-RU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28-30 апреля 2018 года, Нижнекамск, Татарстан, </a:t>
            </a:r>
            <a: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Россия</a:t>
            </a:r>
            <a:b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faska55@mail.ru</a:t>
            </a:r>
            <a:r>
              <a:rPr lang="ru-RU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1600200"/>
            <a:ext cx="9073008" cy="514116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Морозов </a:t>
            </a:r>
            <a:r>
              <a:rPr lang="ru-RU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Юрий Владимирович (29 июля 1941 года – 12 сентября 2002 года) - выдающийся деятель российского и международного трезвеннического </a:t>
            </a:r>
            <a:r>
              <a:rPr lang="ru-RU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движения.</a:t>
            </a:r>
            <a:endParaRPr lang="ru-RU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36912"/>
            <a:ext cx="5175702" cy="414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2301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1556792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Курс </a:t>
            </a:r>
            <a:r>
              <a:rPr lang="ru-RU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Здравия творения: «Освобождение от зависимостей и </a:t>
            </a:r>
            <a:r>
              <a:rPr lang="ru-RU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здоровьесбережение</a:t>
            </a:r>
            <a:r>
              <a:rPr lang="ru-RU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29 апреля – 14 мая 2018 года</a:t>
            </a:r>
            <a: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Коктебель, Крым, </a:t>
            </a:r>
            <a:r>
              <a:rPr lang="ru-RU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Россия</a:t>
            </a:r>
            <a:br>
              <a:rPr lang="ru-RU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Профессор Пирожков Николай </a:t>
            </a:r>
            <a:r>
              <a:rPr lang="ru-RU" sz="2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Константинович </a:t>
            </a:r>
            <a:r>
              <a:rPr lang="ru-RU" sz="2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</a:t>
            </a:r>
            <a:r>
              <a:rPr lang="ru-RU" sz="2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://</a:t>
            </a:r>
            <a:r>
              <a:rPr lang="ru-RU" sz="2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sibzdrava.org</a:t>
            </a:r>
            <a: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9001000" cy="5257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6795653" cy="509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01807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645068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19-я </a:t>
            </a:r>
            <a:r>
              <a:rPr lang="ru-RU" sz="4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конференция Аттестационной </a:t>
            </a:r>
            <a:r>
              <a:rPr lang="ru-RU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комиссии </a:t>
            </a:r>
            <a:r>
              <a:rPr lang="ru-RU" sz="4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по наркологии</a:t>
            </a:r>
            <a:r>
              <a:rPr lang="ru-RU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30 апреля -1 мая 2018 года, Ланкастер, Пенсильвания, </a:t>
            </a:r>
            <a: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США</a:t>
            </a:r>
            <a:b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https://www.pacertboard.org</a:t>
            </a:r>
            <a:r>
              <a:rPr lang="en-US" sz="2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r>
              <a:rPr lang="ru-RU" sz="2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2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772816"/>
            <a:ext cx="9144000" cy="518457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6787586" cy="5040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21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0"/>
            <a:ext cx="9108504" cy="184482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Федеральное заседание Комитета трезвости Германии</a:t>
            </a:r>
            <a:r>
              <a:rPr lang="ru-RU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6-8 апреля 2018 года, </a:t>
            </a:r>
            <a:r>
              <a:rPr lang="ru-RU" sz="32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Ноуа</a:t>
            </a:r>
            <a:r>
              <a:rPr lang="ru-RU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Германия</a:t>
            </a:r>
            <a:br>
              <a:rPr lang="ru-RU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https://www.guttempler.de/home/veranstaltungen/event/6744-bundesausschuss-sitzung</a:t>
            </a:r>
            <a:r>
              <a:rPr lang="ru-RU" sz="1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89654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33535"/>
            <a:ext cx="6429796" cy="4816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7746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44624"/>
            <a:ext cx="9073008" cy="151216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Межрегиональная научно-практическая конференция «Пути отрезвления населения – региональные возможности»</a:t>
            </a:r>
            <a:b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7 апреля 2018 года, Тверь, Россия</a:t>
            </a:r>
            <a:b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basol2000@mail.ru</a:t>
            </a:r>
            <a:r>
              <a:rPr lang="ru-RU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, +7 910 535 2170, Соловьев Борис Алексеевич</a:t>
            </a:r>
            <a:br>
              <a:rPr lang="ru-RU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 descr="C:\Users\Александр Николаевич\AppData\Local\Microsoft\Windows\Temporary Internet Files\Content.Outlook\06UPKU95\IMG_8046-Соловьев-Тверь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60848"/>
            <a:ext cx="5976664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4158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1700808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Конференция: «Инновации в восстановлении от зависимостей»</a:t>
            </a:r>
            <a:br>
              <a:rPr lang="ru-RU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9-12 апреля 2018 года, Сан-Диего, Калифорния, США</a:t>
            </a:r>
            <a:b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http://foundationsevents.com/innovations-in-recovery/</a:t>
            </a:r>
            <a:r>
              <a:rPr lang="ru-RU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772816"/>
            <a:ext cx="9036496" cy="49685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44824"/>
            <a:ext cx="7362649" cy="490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2382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766"/>
            <a:ext cx="9144000" cy="152702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VII  Международный конгресс по альтернативной медицине</a:t>
            </a:r>
            <a:br>
              <a:rPr lang="ru-RU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9-17 апреля 2018 года, Тель-Авив, Израиль</a:t>
            </a:r>
            <a:br>
              <a:rPr lang="ru-RU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8 (495) 223-09-96,   8 (926) 644-79-55</a:t>
            </a:r>
            <a:endParaRPr lang="ru-RU" sz="22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1600200"/>
            <a:ext cx="9001000" cy="51411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83" y="1700808"/>
            <a:ext cx="7533446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5775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9036496" cy="1512168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19-й виртуальный Международный конгресс психиатров</a:t>
            </a:r>
            <a:br>
              <a:rPr lang="ru-RU" sz="27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9-20 апреля 2018 года, интернет</a:t>
            </a:r>
            <a:r>
              <a:rPr lang="ru-RU" sz="31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Д-р Педро Морено (языки испанский и английский), </a:t>
            </a:r>
            <a:r>
              <a:rPr lang="ru-RU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pmoreno@psiquiatria.com</a:t>
            </a:r>
            <a:r>
              <a:rPr lang="ru-RU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;  </a:t>
            </a:r>
            <a:br>
              <a:rPr lang="ru-RU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www.interpsiquis.com</a:t>
            </a:r>
            <a:r>
              <a:rPr lang="ru-RU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; </a:t>
            </a:r>
            <a:r>
              <a:rPr lang="ru-RU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www.psiquiatria.com</a:t>
            </a:r>
            <a:r>
              <a:rPr lang="ru-RU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677731"/>
            <a:ext cx="3401319" cy="4447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21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08504" cy="1556792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Международная конференция: «Охрана психического здоровья на фоне политического хаоса»</a:t>
            </a:r>
            <a:br>
              <a:rPr lang="ru-RU" sz="31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10-14 апреля 2018 года, Темпе, Аризона, США</a:t>
            </a:r>
            <a:br>
              <a:rPr lang="ru-RU" sz="2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http://ispn-psych.org/html/conferences.html</a:t>
            </a:r>
            <a:r>
              <a:rPr lang="ru-RU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7204"/>
            <a:ext cx="8892480" cy="4276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201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263</Words>
  <Application>Microsoft Office PowerPoint</Application>
  <PresentationFormat>Экран (4:3)</PresentationFormat>
  <Paragraphs>34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График трезвеннических мероприятий в апреле 2018 года</vt:lpstr>
      <vt:lpstr>21-й слет трезвенников Беларуси «Открытие летнего сезона» 1 апреля 2018 года, Минская область www.optimalist.by </vt:lpstr>
      <vt:lpstr>Ежегодная конференция по изучению опиоидных кризисов 2-5 апреля 2018 года, Атланта, США https://vendome.swoogo.com/2018-rx-summit  </vt:lpstr>
      <vt:lpstr>Федеральное заседание Комитета трезвости Германии 6-8 апреля 2018 года, Ноуа, Германия https://www.guttempler.de/home/veranstaltungen/event/6744-bundesausschuss-sitzung </vt:lpstr>
      <vt:lpstr>Межрегиональная научно-практическая конференция «Пути отрезвления населения – региональные возможности» 7 апреля 2018 года, Тверь, Россия basol2000@mail.ru , +7 910 535 2170, Соловьев Борис Алексеевич </vt:lpstr>
      <vt:lpstr>Конференция: «Инновации в восстановлении от зависимостей» 9-12 апреля 2018 года, Сан-Диего, Калифорния, США http://foundationsevents.com/innovations-in-recovery/ </vt:lpstr>
      <vt:lpstr>VII  Международный конгресс по альтернативной медицине 9-17 апреля 2018 года, Тель-Авив, Израиль 8 (495) 223-09-96,   8 (926) 644-79-55</vt:lpstr>
      <vt:lpstr> 19-й виртуальный Международный конгресс психиатров 9-20 апреля 2018 года, интернет Д-р Педро Морено (языки испанский и английский), pmoreno@psiquiatria.com ;   www.interpsiquis.com  ; www.psiquiatria.com  </vt:lpstr>
      <vt:lpstr>Международная конференция: «Охрана психического здоровья на фоне политического хаоса» 10-14 апреля 2018 года, Темпе, Аризона, США http://ispn-psych.org/html/conferences.html </vt:lpstr>
      <vt:lpstr>Национальная конференция по зависимостям региона Великих озер США 11-13 апреля 2018 года, Колумбус, США http://www.nacada.ksu.edu/Community/Regions.aspx </vt:lpstr>
      <vt:lpstr>90-е Годовое собрание психологической ассоциации США 12-14 апреля 2018 года, Чикаго, Иллинойс, США http://www.midwesternpsych.org/ </vt:lpstr>
      <vt:lpstr>Ежегодная конференция психиатров и наркологов США (АSАМ) 12-15 апреля 2018 года, Сан-Диего, Калифорния, США https://www.asam.org/  </vt:lpstr>
      <vt:lpstr>IV Хорватско-Российский международный конгресс по психиатрии, наркологии и психотерапии 13-15 апреля 2018 года, Опатия, Хорватия д.м.н. Барыльник Юлия Борисовна, 8 (8452) 39-28-58, juljab@yandex.ru </vt:lpstr>
      <vt:lpstr>Общее собрание трезвенников Германии с участием членов национальных ассоциаций. 13-15 апреля 2018 года, Ноуа, Германия https://www.guttempler.de/home/veranstaltungen/event/13139-gbw-bundesverbandstag </vt:lpstr>
      <vt:lpstr>4-я Костромская Всероссийская школа молодых ученых и специалистов в области психического здоровья 16-20 апреля 2018 года, Кострома, Россия http://psychiatr.ru/events/624 </vt:lpstr>
      <vt:lpstr>VI Международная конференция по ВИЧ/СПИДу 18-20 апреля 2018 года, Москва, Россия http://www.eecaac2018.org/  </vt:lpstr>
      <vt:lpstr>ХХХІІІ Аргентинский конгресс по психиатрии 18-21 апреля 2018 года, Мар-дель-плата, Аргентина Д-р Хуан Кристобаль Тенсони, www.apsa.org.ar  </vt:lpstr>
      <vt:lpstr>Годовое собрание Ассоциации психиатрии Украины 19-20 апреля 2018 года, Киев, Украина www.rimon.in.ua/psyconference/2018/  </vt:lpstr>
      <vt:lpstr>25-й Международный симпозиум по противоречиям в психиатрии 19-21 апреля 2018 года, Барселона, Испания http://www.controversiasbarcelona.org/ </vt:lpstr>
      <vt:lpstr>Обучающий курс: «Антиалкогольная политика, дополнительные шаги (Шаг 2)» 20-22 апреля 2018 года, Стокгольм, Швеция http://iogt.se/event/alkoholpolitik-avancerad/ </vt:lpstr>
      <vt:lpstr>Международный трезвеннический слет скаутов «Синий рассвет авантюристов» 20-21 апреля 2018 года, Шевде, Швеция Сиббан Андерссон; тел. 0768-615951; sibban.andersson@nsf.scout.se </vt:lpstr>
      <vt:lpstr>Весенняя конференция Национальной комиссии по делам исправительных учреждений здравоохранения  21-24 апреля 2018 года, Миннеаполис, Миннесота, США http://www.ncchc.org/upcoming-conferences  </vt:lpstr>
      <vt:lpstr>Пеший поход трезвенников Беларуси – 60 км. 22 апреля 2018 года, Минская кольцевая дорога www.optimalist.by </vt:lpstr>
      <vt:lpstr>Генеральная конференция АА по обслуживанию 22-28 апреля 2018 года, Нью-Йорк, США https://www.aa.org/pages/en_US/aa-general-service-board-calendars </vt:lpstr>
      <vt:lpstr>Конференция Национального совета по вопросам психического здоровья  23-25 апреля 2018 года, Вашингтон, США http://www.thenationalcouncil.org/events-and-training/conference/ </vt:lpstr>
      <vt:lpstr>16-я Национальная конференции по проблемам подростков и юношества 25-27 апреля 2018 года, Лас-Вегас, Невада, США https://www.usjt.com/Conferences/2018/16th-National-Conference-on-Adolescents-and-Young-Adults/   </vt:lpstr>
      <vt:lpstr>24-я ежегодная национальная конференция по наркотикам, преступности и избавлению (TASC) 25-27 апреля 2018 года, Санкт-Петербург, Флорида, США http://nationaltasc.org/annualconference/ </vt:lpstr>
      <vt:lpstr>34-я Конференция Американской академии медицины боли (AAPM) 25-28 апреля 2018 года, Ванкувер, Британская Колумбия, Канада http://www.painmed.org/annualmeeting/main.aspx </vt:lpstr>
      <vt:lpstr>Конференция по наркологии 26-28 апреля 2018 года, Эшвилл, Северная Каролина, США http://governorsinstitute.org/addiction-medicine/  </vt:lpstr>
      <vt:lpstr>30-летие Нижнекамского оптималиста 28-30 апреля 2018 года, Нижнекамск, Татарстан, Россия faska55@mail.ru  </vt:lpstr>
      <vt:lpstr> Курс Здравия творения: «Освобождение от зависимостей и здоровьесбережение» 29 апреля – 14 мая 2018 года, Коктебель, Крым, Россия Профессор Пирожков Николай Константинович http://sibzdrava.org  </vt:lpstr>
      <vt:lpstr> 19-я конференция Аттестационной комиссии по наркологии 30 апреля -1 мая 2018 года, Ланкастер, Пенсильвания, США https://www.pacertboard.org/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График трезвеннических мероприятий в апреле 2018 года</dc:title>
  <dc:creator>User</dc:creator>
  <cp:lastModifiedBy>User</cp:lastModifiedBy>
  <cp:revision>44</cp:revision>
  <dcterms:created xsi:type="dcterms:W3CDTF">2018-03-20T06:10:56Z</dcterms:created>
  <dcterms:modified xsi:type="dcterms:W3CDTF">2018-03-22T07:09:17Z</dcterms:modified>
</cp:coreProperties>
</file>